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
  </p:notesMasterIdLst>
  <p:sldIdLst>
    <p:sldId id="264" r:id="rId2"/>
    <p:sldId id="263" r:id="rId3"/>
  </p:sldIdLst>
  <p:sldSz cx="31715075" cy="449643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FB7"/>
    <a:srgbClr val="FF5140"/>
    <a:srgbClr val="69B4C6"/>
    <a:srgbClr val="61C2CC"/>
    <a:srgbClr val="F89B5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27" autoAdjust="0"/>
    <p:restoredTop sz="96296"/>
  </p:normalViewPr>
  <p:slideViewPr>
    <p:cSldViewPr snapToGrid="0">
      <p:cViewPr>
        <p:scale>
          <a:sx n="30" d="100"/>
          <a:sy n="30" d="100"/>
        </p:scale>
        <p:origin x="2216" y="-26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88" d="100"/>
          <a:sy n="88" d="100"/>
        </p:scale>
        <p:origin x="336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F472A-FA0C-294A-AE12-28BF19785E79}" type="datetimeFigureOut">
              <a:rPr lang="en-SI" smtClean="0"/>
              <a:t>9/2/25</a:t>
            </a:fld>
            <a:endParaRPr lang="en-SI"/>
          </a:p>
        </p:txBody>
      </p:sp>
      <p:sp>
        <p:nvSpPr>
          <p:cNvPr id="4" name="Slide Image Placeholder 3"/>
          <p:cNvSpPr>
            <a:spLocks noGrp="1" noRot="1" noChangeAspect="1"/>
          </p:cNvSpPr>
          <p:nvPr>
            <p:ph type="sldImg" idx="2"/>
          </p:nvPr>
        </p:nvSpPr>
        <p:spPr>
          <a:xfrm>
            <a:off x="2339975" y="1143000"/>
            <a:ext cx="217805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FF3BC-E142-7447-AEFC-4F51B2EA77AA}" type="slidenum">
              <a:rPr lang="en-SI" smtClean="0"/>
              <a:t>‹#›</a:t>
            </a:fld>
            <a:endParaRPr lang="en-SI"/>
          </a:p>
        </p:txBody>
      </p:sp>
    </p:spTree>
    <p:extLst>
      <p:ext uri="{BB962C8B-B14F-4D97-AF65-F5344CB8AC3E}">
        <p14:creationId xmlns:p14="http://schemas.microsoft.com/office/powerpoint/2010/main" val="715642806"/>
      </p:ext>
    </p:extLst>
  </p:cSld>
  <p:clrMap bg1="lt1" tx1="dk1" bg2="lt2" tx2="dk2" accent1="accent1" accent2="accent2" accent3="accent3" accent4="accent4" accent5="accent5" accent6="accent6" hlink="hlink" folHlink="folHlink"/>
  <p:notesStyle>
    <a:lvl1pPr marL="0" algn="l" defTabSz="959388" rtl="0" eaLnBrk="1" latinLnBrk="0" hangingPunct="1">
      <a:defRPr sz="1259" kern="1200">
        <a:solidFill>
          <a:schemeClr val="tx1"/>
        </a:solidFill>
        <a:latin typeface="+mn-lt"/>
        <a:ea typeface="+mn-ea"/>
        <a:cs typeface="+mn-cs"/>
      </a:defRPr>
    </a:lvl1pPr>
    <a:lvl2pPr marL="479694" algn="l" defTabSz="959388" rtl="0" eaLnBrk="1" latinLnBrk="0" hangingPunct="1">
      <a:defRPr sz="1259" kern="1200">
        <a:solidFill>
          <a:schemeClr val="tx1"/>
        </a:solidFill>
        <a:latin typeface="+mn-lt"/>
        <a:ea typeface="+mn-ea"/>
        <a:cs typeface="+mn-cs"/>
      </a:defRPr>
    </a:lvl2pPr>
    <a:lvl3pPr marL="959388" algn="l" defTabSz="959388" rtl="0" eaLnBrk="1" latinLnBrk="0" hangingPunct="1">
      <a:defRPr sz="1259" kern="1200">
        <a:solidFill>
          <a:schemeClr val="tx1"/>
        </a:solidFill>
        <a:latin typeface="+mn-lt"/>
        <a:ea typeface="+mn-ea"/>
        <a:cs typeface="+mn-cs"/>
      </a:defRPr>
    </a:lvl3pPr>
    <a:lvl4pPr marL="1439083" algn="l" defTabSz="959388" rtl="0" eaLnBrk="1" latinLnBrk="0" hangingPunct="1">
      <a:defRPr sz="1259" kern="1200">
        <a:solidFill>
          <a:schemeClr val="tx1"/>
        </a:solidFill>
        <a:latin typeface="+mn-lt"/>
        <a:ea typeface="+mn-ea"/>
        <a:cs typeface="+mn-cs"/>
      </a:defRPr>
    </a:lvl4pPr>
    <a:lvl5pPr marL="1918777" algn="l" defTabSz="959388" rtl="0" eaLnBrk="1" latinLnBrk="0" hangingPunct="1">
      <a:defRPr sz="1259" kern="1200">
        <a:solidFill>
          <a:schemeClr val="tx1"/>
        </a:solidFill>
        <a:latin typeface="+mn-lt"/>
        <a:ea typeface="+mn-ea"/>
        <a:cs typeface="+mn-cs"/>
      </a:defRPr>
    </a:lvl5pPr>
    <a:lvl6pPr marL="2398471" algn="l" defTabSz="959388" rtl="0" eaLnBrk="1" latinLnBrk="0" hangingPunct="1">
      <a:defRPr sz="1259" kern="1200">
        <a:solidFill>
          <a:schemeClr val="tx1"/>
        </a:solidFill>
        <a:latin typeface="+mn-lt"/>
        <a:ea typeface="+mn-ea"/>
        <a:cs typeface="+mn-cs"/>
      </a:defRPr>
    </a:lvl6pPr>
    <a:lvl7pPr marL="2878165" algn="l" defTabSz="959388" rtl="0" eaLnBrk="1" latinLnBrk="0" hangingPunct="1">
      <a:defRPr sz="1259" kern="1200">
        <a:solidFill>
          <a:schemeClr val="tx1"/>
        </a:solidFill>
        <a:latin typeface="+mn-lt"/>
        <a:ea typeface="+mn-ea"/>
        <a:cs typeface="+mn-cs"/>
      </a:defRPr>
    </a:lvl7pPr>
    <a:lvl8pPr marL="3357860" algn="l" defTabSz="959388" rtl="0" eaLnBrk="1" latinLnBrk="0" hangingPunct="1">
      <a:defRPr sz="1259" kern="1200">
        <a:solidFill>
          <a:schemeClr val="tx1"/>
        </a:solidFill>
        <a:latin typeface="+mn-lt"/>
        <a:ea typeface="+mn-ea"/>
        <a:cs typeface="+mn-cs"/>
      </a:defRPr>
    </a:lvl8pPr>
    <a:lvl9pPr marL="3837554" algn="l" defTabSz="959388" rtl="0" eaLnBrk="1" latinLnBrk="0" hangingPunct="1">
      <a:defRPr sz="12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FF3BC-E142-7447-AEFC-4F51B2EA77AA}" type="slidenum">
              <a:rPr lang="en-SI" smtClean="0"/>
              <a:t>1</a:t>
            </a:fld>
            <a:endParaRPr lang="en-SI"/>
          </a:p>
        </p:txBody>
      </p:sp>
    </p:spTree>
    <p:extLst>
      <p:ext uri="{BB962C8B-B14F-4D97-AF65-F5344CB8AC3E}">
        <p14:creationId xmlns:p14="http://schemas.microsoft.com/office/powerpoint/2010/main" val="240400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9975" y="1143000"/>
            <a:ext cx="2178050" cy="3086100"/>
          </a:xfrm>
        </p:spPr>
      </p:sp>
      <p:sp>
        <p:nvSpPr>
          <p:cNvPr id="3" name="Notes Placeholder 2"/>
          <p:cNvSpPr>
            <a:spLocks noGrp="1"/>
          </p:cNvSpPr>
          <p:nvPr>
            <p:ph type="body" idx="1"/>
          </p:nvPr>
        </p:nvSpPr>
        <p:spPr/>
        <p:txBody>
          <a:bodyPr/>
          <a:lstStyle/>
          <a:p>
            <a:endParaRPr lang="en-SI"/>
          </a:p>
        </p:txBody>
      </p:sp>
      <p:sp>
        <p:nvSpPr>
          <p:cNvPr id="4" name="Slide Number Placeholder 3"/>
          <p:cNvSpPr>
            <a:spLocks noGrp="1"/>
          </p:cNvSpPr>
          <p:nvPr>
            <p:ph type="sldNum" sz="quarter" idx="5"/>
          </p:nvPr>
        </p:nvSpPr>
        <p:spPr/>
        <p:txBody>
          <a:bodyPr/>
          <a:lstStyle/>
          <a:p>
            <a:fld id="{C05FF3BC-E142-7447-AEFC-4F51B2EA77AA}" type="slidenum">
              <a:rPr lang="en-SI" smtClean="0"/>
              <a:t>2</a:t>
            </a:fld>
            <a:endParaRPr lang="en-SI"/>
          </a:p>
        </p:txBody>
      </p:sp>
    </p:spTree>
    <p:extLst>
      <p:ext uri="{BB962C8B-B14F-4D97-AF65-F5344CB8AC3E}">
        <p14:creationId xmlns:p14="http://schemas.microsoft.com/office/powerpoint/2010/main" val="390917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378631" y="7358752"/>
            <a:ext cx="26957814" cy="15654255"/>
          </a:xfrm>
        </p:spPr>
        <p:txBody>
          <a:bodyPr anchor="b"/>
          <a:lstStyle>
            <a:lvl1pPr algn="ctr">
              <a:defRPr sz="20810"/>
            </a:lvl1pPr>
          </a:lstStyle>
          <a:p>
            <a:r>
              <a:rPr lang="sl-SI"/>
              <a:t>Kliknite, če želite urediti slog naslova matrice</a:t>
            </a:r>
            <a:endParaRPr lang="en-US" dirty="0"/>
          </a:p>
        </p:txBody>
      </p:sp>
      <p:sp>
        <p:nvSpPr>
          <p:cNvPr id="3" name="Subtitle 2"/>
          <p:cNvSpPr>
            <a:spLocks noGrp="1"/>
          </p:cNvSpPr>
          <p:nvPr>
            <p:ph type="subTitle" idx="1"/>
          </p:nvPr>
        </p:nvSpPr>
        <p:spPr>
          <a:xfrm>
            <a:off x="3964385" y="23616695"/>
            <a:ext cx="23786306" cy="10855973"/>
          </a:xfrm>
        </p:spPr>
        <p:txBody>
          <a:bodyPr/>
          <a:lstStyle>
            <a:lvl1pPr marL="0" indent="0" algn="ctr">
              <a:buNone/>
              <a:defRPr sz="8324"/>
            </a:lvl1pPr>
            <a:lvl2pPr marL="1585752" indent="0" algn="ctr">
              <a:buNone/>
              <a:defRPr sz="6937"/>
            </a:lvl2pPr>
            <a:lvl3pPr marL="3171505" indent="0" algn="ctr">
              <a:buNone/>
              <a:defRPr sz="6243"/>
            </a:lvl3pPr>
            <a:lvl4pPr marL="4757257" indent="0" algn="ctr">
              <a:buNone/>
              <a:defRPr sz="5549"/>
            </a:lvl4pPr>
            <a:lvl5pPr marL="6343010" indent="0" algn="ctr">
              <a:buNone/>
              <a:defRPr sz="5549"/>
            </a:lvl5pPr>
            <a:lvl6pPr marL="7928762" indent="0" algn="ctr">
              <a:buNone/>
              <a:defRPr sz="5549"/>
            </a:lvl6pPr>
            <a:lvl7pPr marL="9514515" indent="0" algn="ctr">
              <a:buNone/>
              <a:defRPr sz="5549"/>
            </a:lvl7pPr>
            <a:lvl8pPr marL="11100267" indent="0" algn="ctr">
              <a:buNone/>
              <a:defRPr sz="5549"/>
            </a:lvl8pPr>
            <a:lvl9pPr marL="12686020" indent="0" algn="ctr">
              <a:buNone/>
              <a:defRPr sz="5549"/>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C0F8E2CB-AA3A-4D3B-95FC-E119DFD51D52}" type="datetimeFigureOut">
              <a:rPr lang="sl-SI" smtClean="0"/>
              <a:t>2. 09. 25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121506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0F8E2CB-AA3A-4D3B-95FC-E119DFD51D52}" type="datetimeFigureOut">
              <a:rPr lang="sl-SI" smtClean="0"/>
              <a:t>2. 09. 25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390524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696102" y="2393935"/>
            <a:ext cx="6838563" cy="38105208"/>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2180413" y="2393935"/>
            <a:ext cx="20119251" cy="3810520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0F8E2CB-AA3A-4D3B-95FC-E119DFD51D52}" type="datetimeFigureOut">
              <a:rPr lang="sl-SI" smtClean="0"/>
              <a:t>2. 09. 25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417151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0F8E2CB-AA3A-4D3B-95FC-E119DFD51D52}" type="datetimeFigureOut">
              <a:rPr lang="sl-SI" smtClean="0"/>
              <a:t>2. 09. 25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268156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2163895" y="11209876"/>
            <a:ext cx="27354252" cy="18703917"/>
          </a:xfrm>
        </p:spPr>
        <p:txBody>
          <a:bodyPr anchor="b"/>
          <a:lstStyle>
            <a:lvl1pPr>
              <a:defRPr sz="20810"/>
            </a:lvl1pPr>
          </a:lstStyle>
          <a:p>
            <a:r>
              <a:rPr lang="sl-SI"/>
              <a:t>Kliknite, če želite urediti slog naslova matrice</a:t>
            </a:r>
            <a:endParaRPr lang="en-US" dirty="0"/>
          </a:p>
        </p:txBody>
      </p:sp>
      <p:sp>
        <p:nvSpPr>
          <p:cNvPr id="3" name="Text Placeholder 2"/>
          <p:cNvSpPr>
            <a:spLocks noGrp="1"/>
          </p:cNvSpPr>
          <p:nvPr>
            <p:ph type="body" idx="1"/>
          </p:nvPr>
        </p:nvSpPr>
        <p:spPr>
          <a:xfrm>
            <a:off x="2163895" y="30090739"/>
            <a:ext cx="27354252" cy="9835948"/>
          </a:xfrm>
        </p:spPr>
        <p:txBody>
          <a:bodyPr/>
          <a:lstStyle>
            <a:lvl1pPr marL="0" indent="0">
              <a:buNone/>
              <a:defRPr sz="8324">
                <a:solidFill>
                  <a:schemeClr val="tx1"/>
                </a:solidFill>
              </a:defRPr>
            </a:lvl1pPr>
            <a:lvl2pPr marL="1585752" indent="0">
              <a:buNone/>
              <a:defRPr sz="6937">
                <a:solidFill>
                  <a:schemeClr val="tx1">
                    <a:tint val="75000"/>
                  </a:schemeClr>
                </a:solidFill>
              </a:defRPr>
            </a:lvl2pPr>
            <a:lvl3pPr marL="3171505" indent="0">
              <a:buNone/>
              <a:defRPr sz="6243">
                <a:solidFill>
                  <a:schemeClr val="tx1">
                    <a:tint val="75000"/>
                  </a:schemeClr>
                </a:solidFill>
              </a:defRPr>
            </a:lvl3pPr>
            <a:lvl4pPr marL="4757257" indent="0">
              <a:buNone/>
              <a:defRPr sz="5549">
                <a:solidFill>
                  <a:schemeClr val="tx1">
                    <a:tint val="75000"/>
                  </a:schemeClr>
                </a:solidFill>
              </a:defRPr>
            </a:lvl4pPr>
            <a:lvl5pPr marL="6343010" indent="0">
              <a:buNone/>
              <a:defRPr sz="5549">
                <a:solidFill>
                  <a:schemeClr val="tx1">
                    <a:tint val="75000"/>
                  </a:schemeClr>
                </a:solidFill>
              </a:defRPr>
            </a:lvl5pPr>
            <a:lvl6pPr marL="7928762" indent="0">
              <a:buNone/>
              <a:defRPr sz="5549">
                <a:solidFill>
                  <a:schemeClr val="tx1">
                    <a:tint val="75000"/>
                  </a:schemeClr>
                </a:solidFill>
              </a:defRPr>
            </a:lvl6pPr>
            <a:lvl7pPr marL="9514515" indent="0">
              <a:buNone/>
              <a:defRPr sz="5549">
                <a:solidFill>
                  <a:schemeClr val="tx1">
                    <a:tint val="75000"/>
                  </a:schemeClr>
                </a:solidFill>
              </a:defRPr>
            </a:lvl7pPr>
            <a:lvl8pPr marL="11100267" indent="0">
              <a:buNone/>
              <a:defRPr sz="5549">
                <a:solidFill>
                  <a:schemeClr val="tx1">
                    <a:tint val="75000"/>
                  </a:schemeClr>
                </a:solidFill>
              </a:defRPr>
            </a:lvl8pPr>
            <a:lvl9pPr marL="12686020" indent="0">
              <a:buNone/>
              <a:defRPr sz="5549">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C0F8E2CB-AA3A-4D3B-95FC-E119DFD51D52}" type="datetimeFigureOut">
              <a:rPr lang="sl-SI" smtClean="0"/>
              <a:t>2. 09. 25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147240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2180411" y="11969677"/>
            <a:ext cx="13478907" cy="28529467"/>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16055757" y="11969677"/>
            <a:ext cx="13478907" cy="28529467"/>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C0F8E2CB-AA3A-4D3B-95FC-E119DFD51D52}" type="datetimeFigureOut">
              <a:rPr lang="sl-SI" smtClean="0"/>
              <a:t>2. 09. 25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391020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2184542" y="2393945"/>
            <a:ext cx="27354252" cy="8691029"/>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2184546" y="11022514"/>
            <a:ext cx="13416961" cy="5401964"/>
          </a:xfrm>
        </p:spPr>
        <p:txBody>
          <a:bodyPr anchor="b"/>
          <a:lstStyle>
            <a:lvl1pPr marL="0" indent="0">
              <a:buNone/>
              <a:defRPr sz="8324" b="1"/>
            </a:lvl1pPr>
            <a:lvl2pPr marL="1585752" indent="0">
              <a:buNone/>
              <a:defRPr sz="6937" b="1"/>
            </a:lvl2pPr>
            <a:lvl3pPr marL="3171505" indent="0">
              <a:buNone/>
              <a:defRPr sz="6243" b="1"/>
            </a:lvl3pPr>
            <a:lvl4pPr marL="4757257" indent="0">
              <a:buNone/>
              <a:defRPr sz="5549" b="1"/>
            </a:lvl4pPr>
            <a:lvl5pPr marL="6343010" indent="0">
              <a:buNone/>
              <a:defRPr sz="5549" b="1"/>
            </a:lvl5pPr>
            <a:lvl6pPr marL="7928762" indent="0">
              <a:buNone/>
              <a:defRPr sz="5549" b="1"/>
            </a:lvl6pPr>
            <a:lvl7pPr marL="9514515" indent="0">
              <a:buNone/>
              <a:defRPr sz="5549" b="1"/>
            </a:lvl7pPr>
            <a:lvl8pPr marL="11100267" indent="0">
              <a:buNone/>
              <a:defRPr sz="5549" b="1"/>
            </a:lvl8pPr>
            <a:lvl9pPr marL="12686020" indent="0">
              <a:buNone/>
              <a:defRPr sz="5549" b="1"/>
            </a:lvl9pPr>
          </a:lstStyle>
          <a:p>
            <a:pPr lvl="0"/>
            <a:r>
              <a:rPr lang="sl-SI"/>
              <a:t>Kliknite za urejanje slogov besedila matrice</a:t>
            </a:r>
          </a:p>
        </p:txBody>
      </p:sp>
      <p:sp>
        <p:nvSpPr>
          <p:cNvPr id="4" name="Content Placeholder 3"/>
          <p:cNvSpPr>
            <a:spLocks noGrp="1"/>
          </p:cNvSpPr>
          <p:nvPr>
            <p:ph sz="half" idx="2"/>
          </p:nvPr>
        </p:nvSpPr>
        <p:spPr>
          <a:xfrm>
            <a:off x="2184546" y="16424478"/>
            <a:ext cx="13416961" cy="24157933"/>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16055758" y="11022514"/>
            <a:ext cx="13483038" cy="5401964"/>
          </a:xfrm>
        </p:spPr>
        <p:txBody>
          <a:bodyPr anchor="b"/>
          <a:lstStyle>
            <a:lvl1pPr marL="0" indent="0">
              <a:buNone/>
              <a:defRPr sz="8324" b="1"/>
            </a:lvl1pPr>
            <a:lvl2pPr marL="1585752" indent="0">
              <a:buNone/>
              <a:defRPr sz="6937" b="1"/>
            </a:lvl2pPr>
            <a:lvl3pPr marL="3171505" indent="0">
              <a:buNone/>
              <a:defRPr sz="6243" b="1"/>
            </a:lvl3pPr>
            <a:lvl4pPr marL="4757257" indent="0">
              <a:buNone/>
              <a:defRPr sz="5549" b="1"/>
            </a:lvl4pPr>
            <a:lvl5pPr marL="6343010" indent="0">
              <a:buNone/>
              <a:defRPr sz="5549" b="1"/>
            </a:lvl5pPr>
            <a:lvl6pPr marL="7928762" indent="0">
              <a:buNone/>
              <a:defRPr sz="5549" b="1"/>
            </a:lvl6pPr>
            <a:lvl7pPr marL="9514515" indent="0">
              <a:buNone/>
              <a:defRPr sz="5549" b="1"/>
            </a:lvl7pPr>
            <a:lvl8pPr marL="11100267" indent="0">
              <a:buNone/>
              <a:defRPr sz="5549" b="1"/>
            </a:lvl8pPr>
            <a:lvl9pPr marL="12686020" indent="0">
              <a:buNone/>
              <a:defRPr sz="5549" b="1"/>
            </a:lvl9pPr>
          </a:lstStyle>
          <a:p>
            <a:pPr lvl="0"/>
            <a:r>
              <a:rPr lang="sl-SI"/>
              <a:t>Kliknite za urejanje slogov besedila matrice</a:t>
            </a:r>
          </a:p>
        </p:txBody>
      </p:sp>
      <p:sp>
        <p:nvSpPr>
          <p:cNvPr id="6" name="Content Placeholder 5"/>
          <p:cNvSpPr>
            <a:spLocks noGrp="1"/>
          </p:cNvSpPr>
          <p:nvPr>
            <p:ph sz="quarter" idx="4"/>
          </p:nvPr>
        </p:nvSpPr>
        <p:spPr>
          <a:xfrm>
            <a:off x="16055758" y="16424478"/>
            <a:ext cx="13483038" cy="24157933"/>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C0F8E2CB-AA3A-4D3B-95FC-E119DFD51D52}" type="datetimeFigureOut">
              <a:rPr lang="sl-SI" smtClean="0"/>
              <a:t>2. 09. 25</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227151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C0F8E2CB-AA3A-4D3B-95FC-E119DFD51D52}" type="datetimeFigureOut">
              <a:rPr lang="sl-SI" smtClean="0"/>
              <a:t>2. 09. 25</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177726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8E2CB-AA3A-4D3B-95FC-E119DFD51D52}" type="datetimeFigureOut">
              <a:rPr lang="sl-SI" smtClean="0"/>
              <a:t>2. 09. 25</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117998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2184542" y="2997623"/>
            <a:ext cx="10228937" cy="10491682"/>
          </a:xfrm>
        </p:spPr>
        <p:txBody>
          <a:bodyPr anchor="b"/>
          <a:lstStyle>
            <a:lvl1pPr>
              <a:defRPr sz="11099"/>
            </a:lvl1pPr>
          </a:lstStyle>
          <a:p>
            <a:r>
              <a:rPr lang="sl-SI"/>
              <a:t>Kliknite, če želite urediti slog naslova matrice</a:t>
            </a:r>
            <a:endParaRPr lang="en-US" dirty="0"/>
          </a:p>
        </p:txBody>
      </p:sp>
      <p:sp>
        <p:nvSpPr>
          <p:cNvPr id="3" name="Content Placeholder 2"/>
          <p:cNvSpPr>
            <a:spLocks noGrp="1"/>
          </p:cNvSpPr>
          <p:nvPr>
            <p:ph idx="1"/>
          </p:nvPr>
        </p:nvSpPr>
        <p:spPr>
          <a:xfrm>
            <a:off x="13483038" y="6474044"/>
            <a:ext cx="16055757" cy="31953832"/>
          </a:xfrm>
        </p:spPr>
        <p:txBody>
          <a:bodyPr/>
          <a:lstStyle>
            <a:lvl1pPr>
              <a:defRPr sz="11099"/>
            </a:lvl1pPr>
            <a:lvl2pPr>
              <a:defRPr sz="9712"/>
            </a:lvl2pPr>
            <a:lvl3pPr>
              <a:defRPr sz="8324"/>
            </a:lvl3pPr>
            <a:lvl4pPr>
              <a:defRPr sz="6937"/>
            </a:lvl4pPr>
            <a:lvl5pPr>
              <a:defRPr sz="6937"/>
            </a:lvl5pPr>
            <a:lvl6pPr>
              <a:defRPr sz="6937"/>
            </a:lvl6pPr>
            <a:lvl7pPr>
              <a:defRPr sz="6937"/>
            </a:lvl7pPr>
            <a:lvl8pPr>
              <a:defRPr sz="6937"/>
            </a:lvl8pPr>
            <a:lvl9pPr>
              <a:defRPr sz="6937"/>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2184542" y="13489305"/>
            <a:ext cx="10228937" cy="24990606"/>
          </a:xfrm>
        </p:spPr>
        <p:txBody>
          <a:bodyPr/>
          <a:lstStyle>
            <a:lvl1pPr marL="0" indent="0">
              <a:buNone/>
              <a:defRPr sz="5549"/>
            </a:lvl1pPr>
            <a:lvl2pPr marL="1585752" indent="0">
              <a:buNone/>
              <a:defRPr sz="4856"/>
            </a:lvl2pPr>
            <a:lvl3pPr marL="3171505" indent="0">
              <a:buNone/>
              <a:defRPr sz="4162"/>
            </a:lvl3pPr>
            <a:lvl4pPr marL="4757257" indent="0">
              <a:buNone/>
              <a:defRPr sz="3468"/>
            </a:lvl4pPr>
            <a:lvl5pPr marL="6343010" indent="0">
              <a:buNone/>
              <a:defRPr sz="3468"/>
            </a:lvl5pPr>
            <a:lvl6pPr marL="7928762" indent="0">
              <a:buNone/>
              <a:defRPr sz="3468"/>
            </a:lvl6pPr>
            <a:lvl7pPr marL="9514515" indent="0">
              <a:buNone/>
              <a:defRPr sz="3468"/>
            </a:lvl7pPr>
            <a:lvl8pPr marL="11100267" indent="0">
              <a:buNone/>
              <a:defRPr sz="3468"/>
            </a:lvl8pPr>
            <a:lvl9pPr marL="12686020" indent="0">
              <a:buNone/>
              <a:defRPr sz="3468"/>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C0F8E2CB-AA3A-4D3B-95FC-E119DFD51D52}" type="datetimeFigureOut">
              <a:rPr lang="sl-SI" smtClean="0"/>
              <a:t>2. 09. 25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191221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2184542" y="2997623"/>
            <a:ext cx="10228937" cy="10491682"/>
          </a:xfrm>
        </p:spPr>
        <p:txBody>
          <a:bodyPr anchor="b"/>
          <a:lstStyle>
            <a:lvl1pPr>
              <a:defRPr sz="11099"/>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13483038" y="6474044"/>
            <a:ext cx="16055757" cy="31953832"/>
          </a:xfrm>
        </p:spPr>
        <p:txBody>
          <a:bodyPr anchor="t"/>
          <a:lstStyle>
            <a:lvl1pPr marL="0" indent="0">
              <a:buNone/>
              <a:defRPr sz="11099"/>
            </a:lvl1pPr>
            <a:lvl2pPr marL="1585752" indent="0">
              <a:buNone/>
              <a:defRPr sz="9712"/>
            </a:lvl2pPr>
            <a:lvl3pPr marL="3171505" indent="0">
              <a:buNone/>
              <a:defRPr sz="8324"/>
            </a:lvl3pPr>
            <a:lvl4pPr marL="4757257" indent="0">
              <a:buNone/>
              <a:defRPr sz="6937"/>
            </a:lvl4pPr>
            <a:lvl5pPr marL="6343010" indent="0">
              <a:buNone/>
              <a:defRPr sz="6937"/>
            </a:lvl5pPr>
            <a:lvl6pPr marL="7928762" indent="0">
              <a:buNone/>
              <a:defRPr sz="6937"/>
            </a:lvl6pPr>
            <a:lvl7pPr marL="9514515" indent="0">
              <a:buNone/>
              <a:defRPr sz="6937"/>
            </a:lvl7pPr>
            <a:lvl8pPr marL="11100267" indent="0">
              <a:buNone/>
              <a:defRPr sz="6937"/>
            </a:lvl8pPr>
            <a:lvl9pPr marL="12686020" indent="0">
              <a:buNone/>
              <a:defRPr sz="6937"/>
            </a:lvl9pPr>
          </a:lstStyle>
          <a:p>
            <a:r>
              <a:rPr lang="sl-SI"/>
              <a:t>Kliknite ikono, če želite dodati sliko</a:t>
            </a:r>
            <a:endParaRPr lang="en-US" dirty="0"/>
          </a:p>
        </p:txBody>
      </p:sp>
      <p:sp>
        <p:nvSpPr>
          <p:cNvPr id="4" name="Text Placeholder 3"/>
          <p:cNvSpPr>
            <a:spLocks noGrp="1"/>
          </p:cNvSpPr>
          <p:nvPr>
            <p:ph type="body" sz="half" idx="2"/>
          </p:nvPr>
        </p:nvSpPr>
        <p:spPr>
          <a:xfrm>
            <a:off x="2184542" y="13489305"/>
            <a:ext cx="10228937" cy="24990606"/>
          </a:xfrm>
        </p:spPr>
        <p:txBody>
          <a:bodyPr/>
          <a:lstStyle>
            <a:lvl1pPr marL="0" indent="0">
              <a:buNone/>
              <a:defRPr sz="5549"/>
            </a:lvl1pPr>
            <a:lvl2pPr marL="1585752" indent="0">
              <a:buNone/>
              <a:defRPr sz="4856"/>
            </a:lvl2pPr>
            <a:lvl3pPr marL="3171505" indent="0">
              <a:buNone/>
              <a:defRPr sz="4162"/>
            </a:lvl3pPr>
            <a:lvl4pPr marL="4757257" indent="0">
              <a:buNone/>
              <a:defRPr sz="3468"/>
            </a:lvl4pPr>
            <a:lvl5pPr marL="6343010" indent="0">
              <a:buNone/>
              <a:defRPr sz="3468"/>
            </a:lvl5pPr>
            <a:lvl6pPr marL="7928762" indent="0">
              <a:buNone/>
              <a:defRPr sz="3468"/>
            </a:lvl6pPr>
            <a:lvl7pPr marL="9514515" indent="0">
              <a:buNone/>
              <a:defRPr sz="3468"/>
            </a:lvl7pPr>
            <a:lvl8pPr marL="11100267" indent="0">
              <a:buNone/>
              <a:defRPr sz="3468"/>
            </a:lvl8pPr>
            <a:lvl9pPr marL="12686020" indent="0">
              <a:buNone/>
              <a:defRPr sz="3468"/>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C0F8E2CB-AA3A-4D3B-95FC-E119DFD51D52}" type="datetimeFigureOut">
              <a:rPr lang="sl-SI" smtClean="0"/>
              <a:t>2. 09. 25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CD20D7A-02C9-4624-A8D5-D957B77E6520}" type="slidenum">
              <a:rPr lang="sl-SI" smtClean="0"/>
              <a:t>‹#›</a:t>
            </a:fld>
            <a:endParaRPr lang="sl-SI"/>
          </a:p>
        </p:txBody>
      </p:sp>
    </p:spTree>
    <p:extLst>
      <p:ext uri="{BB962C8B-B14F-4D97-AF65-F5344CB8AC3E}">
        <p14:creationId xmlns:p14="http://schemas.microsoft.com/office/powerpoint/2010/main" val="265161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80412" y="2393945"/>
            <a:ext cx="27354252" cy="8691029"/>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2180412" y="11969677"/>
            <a:ext cx="27354252" cy="28529467"/>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2180411" y="41675301"/>
            <a:ext cx="7135892" cy="2393935"/>
          </a:xfrm>
          <a:prstGeom prst="rect">
            <a:avLst/>
          </a:prstGeom>
        </p:spPr>
        <p:txBody>
          <a:bodyPr vert="horz" lIns="91440" tIns="45720" rIns="91440" bIns="45720" rtlCol="0" anchor="ctr"/>
          <a:lstStyle>
            <a:lvl1pPr algn="l">
              <a:defRPr sz="4162">
                <a:solidFill>
                  <a:schemeClr val="tx1">
                    <a:tint val="75000"/>
                  </a:schemeClr>
                </a:solidFill>
              </a:defRPr>
            </a:lvl1pPr>
          </a:lstStyle>
          <a:p>
            <a:fld id="{C0F8E2CB-AA3A-4D3B-95FC-E119DFD51D52}" type="datetimeFigureOut">
              <a:rPr lang="sl-SI" smtClean="0"/>
              <a:t>2. 09. 25</a:t>
            </a:fld>
            <a:endParaRPr lang="sl-SI"/>
          </a:p>
        </p:txBody>
      </p:sp>
      <p:sp>
        <p:nvSpPr>
          <p:cNvPr id="5" name="Footer Placeholder 4"/>
          <p:cNvSpPr>
            <a:spLocks noGrp="1"/>
          </p:cNvSpPr>
          <p:nvPr>
            <p:ph type="ftr" sz="quarter" idx="3"/>
          </p:nvPr>
        </p:nvSpPr>
        <p:spPr>
          <a:xfrm>
            <a:off x="10505619" y="41675301"/>
            <a:ext cx="10703838" cy="2393935"/>
          </a:xfrm>
          <a:prstGeom prst="rect">
            <a:avLst/>
          </a:prstGeom>
        </p:spPr>
        <p:txBody>
          <a:bodyPr vert="horz" lIns="91440" tIns="45720" rIns="91440" bIns="45720" rtlCol="0" anchor="ctr"/>
          <a:lstStyle>
            <a:lvl1pPr algn="ctr">
              <a:defRPr sz="4162">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22398772" y="41675301"/>
            <a:ext cx="7135892" cy="2393935"/>
          </a:xfrm>
          <a:prstGeom prst="rect">
            <a:avLst/>
          </a:prstGeom>
        </p:spPr>
        <p:txBody>
          <a:bodyPr vert="horz" lIns="91440" tIns="45720" rIns="91440" bIns="45720" rtlCol="0" anchor="ctr"/>
          <a:lstStyle>
            <a:lvl1pPr algn="r">
              <a:defRPr sz="4162">
                <a:solidFill>
                  <a:schemeClr val="tx1">
                    <a:tint val="75000"/>
                  </a:schemeClr>
                </a:solidFill>
              </a:defRPr>
            </a:lvl1pPr>
          </a:lstStyle>
          <a:p>
            <a:fld id="{1CD20D7A-02C9-4624-A8D5-D957B77E6520}" type="slidenum">
              <a:rPr lang="sl-SI" smtClean="0"/>
              <a:t>‹#›</a:t>
            </a:fld>
            <a:endParaRPr lang="sl-SI"/>
          </a:p>
        </p:txBody>
      </p:sp>
    </p:spTree>
    <p:extLst>
      <p:ext uri="{BB962C8B-B14F-4D97-AF65-F5344CB8AC3E}">
        <p14:creationId xmlns:p14="http://schemas.microsoft.com/office/powerpoint/2010/main" val="3745686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171505" rtl="0" eaLnBrk="1" latinLnBrk="0" hangingPunct="1">
        <a:lnSpc>
          <a:spcPct val="90000"/>
        </a:lnSpc>
        <a:spcBef>
          <a:spcPct val="0"/>
        </a:spcBef>
        <a:buNone/>
        <a:defRPr sz="15261" kern="1200">
          <a:solidFill>
            <a:schemeClr val="tx1"/>
          </a:solidFill>
          <a:latin typeface="+mj-lt"/>
          <a:ea typeface="+mj-ea"/>
          <a:cs typeface="+mj-cs"/>
        </a:defRPr>
      </a:lvl1pPr>
    </p:titleStyle>
    <p:bodyStyle>
      <a:lvl1pPr marL="792876" indent="-792876" algn="l" defTabSz="3171505" rtl="0" eaLnBrk="1" latinLnBrk="0" hangingPunct="1">
        <a:lnSpc>
          <a:spcPct val="90000"/>
        </a:lnSpc>
        <a:spcBef>
          <a:spcPts val="3468"/>
        </a:spcBef>
        <a:buFont typeface="Arial" panose="020B0604020202020204" pitchFamily="34" charset="0"/>
        <a:buChar char="•"/>
        <a:defRPr sz="9712" kern="1200">
          <a:solidFill>
            <a:schemeClr val="tx1"/>
          </a:solidFill>
          <a:latin typeface="+mn-lt"/>
          <a:ea typeface="+mn-ea"/>
          <a:cs typeface="+mn-cs"/>
        </a:defRPr>
      </a:lvl1pPr>
      <a:lvl2pPr marL="2378629" indent="-792876" algn="l" defTabSz="3171505" rtl="0" eaLnBrk="1" latinLnBrk="0" hangingPunct="1">
        <a:lnSpc>
          <a:spcPct val="90000"/>
        </a:lnSpc>
        <a:spcBef>
          <a:spcPts val="1734"/>
        </a:spcBef>
        <a:buFont typeface="Arial" panose="020B0604020202020204" pitchFamily="34" charset="0"/>
        <a:buChar char="•"/>
        <a:defRPr sz="8324" kern="1200">
          <a:solidFill>
            <a:schemeClr val="tx1"/>
          </a:solidFill>
          <a:latin typeface="+mn-lt"/>
          <a:ea typeface="+mn-ea"/>
          <a:cs typeface="+mn-cs"/>
        </a:defRPr>
      </a:lvl2pPr>
      <a:lvl3pPr marL="3964381" indent="-792876" algn="l" defTabSz="3171505" rtl="0" eaLnBrk="1" latinLnBrk="0" hangingPunct="1">
        <a:lnSpc>
          <a:spcPct val="90000"/>
        </a:lnSpc>
        <a:spcBef>
          <a:spcPts val="1734"/>
        </a:spcBef>
        <a:buFont typeface="Arial" panose="020B0604020202020204" pitchFamily="34" charset="0"/>
        <a:buChar char="•"/>
        <a:defRPr sz="6937" kern="1200">
          <a:solidFill>
            <a:schemeClr val="tx1"/>
          </a:solidFill>
          <a:latin typeface="+mn-lt"/>
          <a:ea typeface="+mn-ea"/>
          <a:cs typeface="+mn-cs"/>
        </a:defRPr>
      </a:lvl3pPr>
      <a:lvl4pPr marL="5550134"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4pPr>
      <a:lvl5pPr marL="7135886"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5pPr>
      <a:lvl6pPr marL="8721639"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6pPr>
      <a:lvl7pPr marL="10307391"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7pPr>
      <a:lvl8pPr marL="11893144"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8pPr>
      <a:lvl9pPr marL="13478896" indent="-792876" algn="l" defTabSz="3171505" rtl="0" eaLnBrk="1" latinLnBrk="0" hangingPunct="1">
        <a:lnSpc>
          <a:spcPct val="90000"/>
        </a:lnSpc>
        <a:spcBef>
          <a:spcPts val="1734"/>
        </a:spcBef>
        <a:buFont typeface="Arial" panose="020B0604020202020204" pitchFamily="34" charset="0"/>
        <a:buChar char="•"/>
        <a:defRPr sz="6243" kern="1200">
          <a:solidFill>
            <a:schemeClr val="tx1"/>
          </a:solidFill>
          <a:latin typeface="+mn-lt"/>
          <a:ea typeface="+mn-ea"/>
          <a:cs typeface="+mn-cs"/>
        </a:defRPr>
      </a:lvl9pPr>
    </p:bodyStyle>
    <p:otherStyle>
      <a:defPPr>
        <a:defRPr lang="en-US"/>
      </a:defPPr>
      <a:lvl1pPr marL="0" algn="l" defTabSz="3171505" rtl="0" eaLnBrk="1" latinLnBrk="0" hangingPunct="1">
        <a:defRPr sz="6243" kern="1200">
          <a:solidFill>
            <a:schemeClr val="tx1"/>
          </a:solidFill>
          <a:latin typeface="+mn-lt"/>
          <a:ea typeface="+mn-ea"/>
          <a:cs typeface="+mn-cs"/>
        </a:defRPr>
      </a:lvl1pPr>
      <a:lvl2pPr marL="1585752" algn="l" defTabSz="3171505" rtl="0" eaLnBrk="1" latinLnBrk="0" hangingPunct="1">
        <a:defRPr sz="6243" kern="1200">
          <a:solidFill>
            <a:schemeClr val="tx1"/>
          </a:solidFill>
          <a:latin typeface="+mn-lt"/>
          <a:ea typeface="+mn-ea"/>
          <a:cs typeface="+mn-cs"/>
        </a:defRPr>
      </a:lvl2pPr>
      <a:lvl3pPr marL="3171505" algn="l" defTabSz="3171505" rtl="0" eaLnBrk="1" latinLnBrk="0" hangingPunct="1">
        <a:defRPr sz="6243" kern="1200">
          <a:solidFill>
            <a:schemeClr val="tx1"/>
          </a:solidFill>
          <a:latin typeface="+mn-lt"/>
          <a:ea typeface="+mn-ea"/>
          <a:cs typeface="+mn-cs"/>
        </a:defRPr>
      </a:lvl3pPr>
      <a:lvl4pPr marL="4757257" algn="l" defTabSz="3171505" rtl="0" eaLnBrk="1" latinLnBrk="0" hangingPunct="1">
        <a:defRPr sz="6243" kern="1200">
          <a:solidFill>
            <a:schemeClr val="tx1"/>
          </a:solidFill>
          <a:latin typeface="+mn-lt"/>
          <a:ea typeface="+mn-ea"/>
          <a:cs typeface="+mn-cs"/>
        </a:defRPr>
      </a:lvl4pPr>
      <a:lvl5pPr marL="6343010" algn="l" defTabSz="3171505" rtl="0" eaLnBrk="1" latinLnBrk="0" hangingPunct="1">
        <a:defRPr sz="6243" kern="1200">
          <a:solidFill>
            <a:schemeClr val="tx1"/>
          </a:solidFill>
          <a:latin typeface="+mn-lt"/>
          <a:ea typeface="+mn-ea"/>
          <a:cs typeface="+mn-cs"/>
        </a:defRPr>
      </a:lvl5pPr>
      <a:lvl6pPr marL="7928762" algn="l" defTabSz="3171505" rtl="0" eaLnBrk="1" latinLnBrk="0" hangingPunct="1">
        <a:defRPr sz="6243" kern="1200">
          <a:solidFill>
            <a:schemeClr val="tx1"/>
          </a:solidFill>
          <a:latin typeface="+mn-lt"/>
          <a:ea typeface="+mn-ea"/>
          <a:cs typeface="+mn-cs"/>
        </a:defRPr>
      </a:lvl6pPr>
      <a:lvl7pPr marL="9514515" algn="l" defTabSz="3171505" rtl="0" eaLnBrk="1" latinLnBrk="0" hangingPunct="1">
        <a:defRPr sz="6243" kern="1200">
          <a:solidFill>
            <a:schemeClr val="tx1"/>
          </a:solidFill>
          <a:latin typeface="+mn-lt"/>
          <a:ea typeface="+mn-ea"/>
          <a:cs typeface="+mn-cs"/>
        </a:defRPr>
      </a:lvl7pPr>
      <a:lvl8pPr marL="11100267" algn="l" defTabSz="3171505" rtl="0" eaLnBrk="1" latinLnBrk="0" hangingPunct="1">
        <a:defRPr sz="6243" kern="1200">
          <a:solidFill>
            <a:schemeClr val="tx1"/>
          </a:solidFill>
          <a:latin typeface="+mn-lt"/>
          <a:ea typeface="+mn-ea"/>
          <a:cs typeface="+mn-cs"/>
        </a:defRPr>
      </a:lvl8pPr>
      <a:lvl9pPr marL="12686020" algn="l" defTabSz="3171505" rtl="0" eaLnBrk="1" latinLnBrk="0" hangingPunct="1">
        <a:defRPr sz="62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image" Target="../media/image1.jpeg"/><Relationship Id="rId21" Type="http://schemas.microsoft.com/office/2007/relationships/hdphoto" Target="../media/hdphoto7.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jpeg"/><Relationship Id="rId24" Type="http://schemas.openxmlformats.org/officeDocument/2006/relationships/image" Target="../media/image15.png"/><Relationship Id="rId5" Type="http://schemas.microsoft.com/office/2007/relationships/hdphoto" Target="../media/hdphoto1.wdp"/><Relationship Id="rId15" Type="http://schemas.microsoft.com/office/2007/relationships/hdphoto" Target="../media/hdphoto4.wdp"/><Relationship Id="rId23" Type="http://schemas.openxmlformats.org/officeDocument/2006/relationships/image" Target="../media/image14.emf"/><Relationship Id="rId10" Type="http://schemas.openxmlformats.org/officeDocument/2006/relationships/image" Target="../media/image6.png"/><Relationship Id="rId19"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11.wdp"/><Relationship Id="rId18" Type="http://schemas.microsoft.com/office/2007/relationships/hdphoto" Target="../media/hdphoto6.wdp"/><Relationship Id="rId3" Type="http://schemas.openxmlformats.org/officeDocument/2006/relationships/image" Target="../media/image16.png"/><Relationship Id="rId21" Type="http://schemas.openxmlformats.org/officeDocument/2006/relationships/image" Target="../media/image20.png"/><Relationship Id="rId7" Type="http://schemas.microsoft.com/office/2007/relationships/hdphoto" Target="../media/hdphoto1.wdp"/><Relationship Id="rId12" Type="http://schemas.openxmlformats.org/officeDocument/2006/relationships/image" Target="../media/image19.png"/><Relationship Id="rId17" Type="http://schemas.openxmlformats.org/officeDocument/2006/relationships/image" Target="../media/image11.png"/><Relationship Id="rId2" Type="http://schemas.openxmlformats.org/officeDocument/2006/relationships/notesSlide" Target="../notesSlides/notesSlide2.xml"/><Relationship Id="rId16" Type="http://schemas.microsoft.com/office/2007/relationships/hdphoto" Target="../media/hdphoto5.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10.wdp"/><Relationship Id="rId5" Type="http://schemas.openxmlformats.org/officeDocument/2006/relationships/image" Target="../media/image17.png"/><Relationship Id="rId15" Type="http://schemas.microsoft.com/office/2007/relationships/hdphoto" Target="../media/hdphoto7.wdp"/><Relationship Id="rId23" Type="http://schemas.microsoft.com/office/2007/relationships/hdphoto" Target="../media/hdphoto12.wdp"/><Relationship Id="rId10" Type="http://schemas.openxmlformats.org/officeDocument/2006/relationships/image" Target="../media/image18.png"/><Relationship Id="rId19" Type="http://schemas.openxmlformats.org/officeDocument/2006/relationships/image" Target="../media/image9.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image" Target="../media/image10.pn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ravokotnik 35">
            <a:extLst>
              <a:ext uri="{FF2B5EF4-FFF2-40B4-BE49-F238E27FC236}">
                <a16:creationId xmlns:a16="http://schemas.microsoft.com/office/drawing/2014/main" id="{1176F9A5-F2C6-0D45-0EBA-A4AF40096733}"/>
              </a:ext>
            </a:extLst>
          </p:cNvPr>
          <p:cNvSpPr/>
          <p:nvPr/>
        </p:nvSpPr>
        <p:spPr>
          <a:xfrm>
            <a:off x="27023522" y="26955868"/>
            <a:ext cx="3326860" cy="558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074" name="Picture 2" descr="60nm Standard Gold Nanoparticles | Cytodiagnostics Inc">
            <a:extLst>
              <a:ext uri="{FF2B5EF4-FFF2-40B4-BE49-F238E27FC236}">
                <a16:creationId xmlns:a16="http://schemas.microsoft.com/office/drawing/2014/main" id="{68DB9CD9-F91C-FA4E-8E66-51B0CDD147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92"/>
          <a:stretch/>
        </p:blipFill>
        <p:spPr bwMode="auto">
          <a:xfrm rot="5400000">
            <a:off x="-6624639" y="6624638"/>
            <a:ext cx="44964352" cy="31715076"/>
          </a:xfrm>
          <a:prstGeom prst="rect">
            <a:avLst/>
          </a:prstGeom>
          <a:noFill/>
          <a:extLst>
            <a:ext uri="{909E8E84-426E-40DD-AFC4-6F175D3DCCD1}">
              <a14:hiddenFill xmlns:a14="http://schemas.microsoft.com/office/drawing/2010/main">
                <a:solidFill>
                  <a:srgbClr val="FFFFFF"/>
                </a:solidFill>
              </a14:hiddenFill>
            </a:ext>
          </a:extLst>
        </p:spPr>
      </p:pic>
      <p:sp>
        <p:nvSpPr>
          <p:cNvPr id="20" name="Round Diagonal Corner of Rectangle 19">
            <a:extLst>
              <a:ext uri="{FF2B5EF4-FFF2-40B4-BE49-F238E27FC236}">
                <a16:creationId xmlns:a16="http://schemas.microsoft.com/office/drawing/2014/main" id="{A952A358-894C-F944-9A68-0BE1AE433200}"/>
              </a:ext>
            </a:extLst>
          </p:cNvPr>
          <p:cNvSpPr/>
          <p:nvPr/>
        </p:nvSpPr>
        <p:spPr>
          <a:xfrm>
            <a:off x="639668" y="441804"/>
            <a:ext cx="22428669" cy="5559491"/>
          </a:xfrm>
          <a:prstGeom prst="round2DiagRect">
            <a:avLst/>
          </a:prstGeom>
          <a:blipFill>
            <a:blip r:embed="rId4">
              <a:alphaModFix/>
              <a:biLevel thresh="25000"/>
              <a:extLst>
                <a:ext uri="{BEBA8EAE-BF5A-486C-A8C5-ECC9F3942E4B}">
                  <a14:imgProps xmlns:a14="http://schemas.microsoft.com/office/drawing/2010/main">
                    <a14:imgLayer r:embed="rId5">
                      <a14:imgEffect>
                        <a14:artisticPhotocopy/>
                      </a14:imgEffect>
                      <a14:imgEffect>
                        <a14:saturation sat="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8800" b="1" dirty="0">
                <a:solidFill>
                  <a:schemeClr val="tx1"/>
                </a:solidFill>
              </a:rPr>
              <a:t>Tracing </a:t>
            </a:r>
            <a:r>
              <a:rPr lang="sl-SI" sz="8800" b="1" dirty="0">
                <a:solidFill>
                  <a:srgbClr val="C00000"/>
                </a:solidFill>
              </a:rPr>
              <a:t>nanoplastics removal </a:t>
            </a:r>
            <a:r>
              <a:rPr lang="sl-SI" sz="8800" b="1" dirty="0">
                <a:solidFill>
                  <a:schemeClr val="tx1"/>
                </a:solidFill>
              </a:rPr>
              <a:t>dynamics: Europium-labeled polystyrene adsorption on fungal biomass in a simulated treatment system</a:t>
            </a:r>
            <a:endParaRPr lang="en-GB" sz="8800" dirty="0">
              <a:solidFill>
                <a:schemeClr val="tx1"/>
              </a:solidFill>
            </a:endParaRPr>
          </a:p>
        </p:txBody>
      </p:sp>
      <p:sp>
        <p:nvSpPr>
          <p:cNvPr id="22" name="Round Diagonal Corner of Rectangle 21">
            <a:extLst>
              <a:ext uri="{FF2B5EF4-FFF2-40B4-BE49-F238E27FC236}">
                <a16:creationId xmlns:a16="http://schemas.microsoft.com/office/drawing/2014/main" id="{EABCC272-0422-294D-A143-CB032E6FD26F}"/>
              </a:ext>
            </a:extLst>
          </p:cNvPr>
          <p:cNvSpPr/>
          <p:nvPr/>
        </p:nvSpPr>
        <p:spPr>
          <a:xfrm>
            <a:off x="639668" y="6001295"/>
            <a:ext cx="22417130" cy="2437318"/>
          </a:xfrm>
          <a:prstGeom prst="round2DiagRect">
            <a:avLst/>
          </a:prstGeom>
          <a:blipFill>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WatercolorSponge/>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tx1"/>
                </a:solidFill>
              </a:rPr>
              <a:t>Tia </a:t>
            </a:r>
            <a:r>
              <a:rPr lang="en-US" sz="4000" b="1" u="sng" dirty="0" err="1">
                <a:solidFill>
                  <a:schemeClr val="tx1"/>
                </a:solidFill>
              </a:rPr>
              <a:t>Kralj</a:t>
            </a:r>
            <a:r>
              <a:rPr lang="en-US" sz="4000" b="1" u="sng" dirty="0">
                <a:solidFill>
                  <a:schemeClr val="tx1"/>
                </a:solidFill>
              </a:rPr>
              <a:t>*</a:t>
            </a:r>
            <a:r>
              <a:rPr lang="en-US" sz="4000" b="1" dirty="0">
                <a:solidFill>
                  <a:schemeClr val="tx1"/>
                </a:solidFill>
              </a:rPr>
              <a:t>,</a:t>
            </a:r>
            <a:r>
              <a:rPr lang="en-US" sz="4000" b="1" baseline="30000" dirty="0">
                <a:solidFill>
                  <a:schemeClr val="tx1"/>
                </a:solidFill>
              </a:rPr>
              <a:t>1</a:t>
            </a:r>
            <a:r>
              <a:rPr lang="en-US" sz="4000" b="1" dirty="0">
                <a:solidFill>
                  <a:schemeClr val="tx1"/>
                </a:solidFill>
              </a:rPr>
              <a:t> Miha Lukšič,</a:t>
            </a:r>
            <a:r>
              <a:rPr lang="en-US" sz="4000" b="1" baseline="30000" dirty="0">
                <a:solidFill>
                  <a:schemeClr val="tx1"/>
                </a:solidFill>
              </a:rPr>
              <a:t>1</a:t>
            </a:r>
            <a:r>
              <a:rPr lang="en-US" sz="4000" b="1" dirty="0">
                <a:solidFill>
                  <a:schemeClr val="tx1"/>
                </a:solidFill>
              </a:rPr>
              <a:t> Andrej Gregori,</a:t>
            </a:r>
            <a:r>
              <a:rPr lang="en-US" sz="4000" b="1" baseline="30000" dirty="0">
                <a:solidFill>
                  <a:schemeClr val="tx1"/>
                </a:solidFill>
              </a:rPr>
              <a:t>2,3</a:t>
            </a:r>
            <a:r>
              <a:rPr lang="en-US" sz="4000" b="1" dirty="0">
                <a:solidFill>
                  <a:schemeClr val="tx1"/>
                </a:solidFill>
              </a:rPr>
              <a:t> Gregor Marolt</a:t>
            </a:r>
            <a:r>
              <a:rPr lang="en-US" sz="4000" b="1" baseline="30000" dirty="0">
                <a:solidFill>
                  <a:schemeClr val="tx1"/>
                </a:solidFill>
              </a:rPr>
              <a:t>1</a:t>
            </a:r>
            <a:endParaRPr lang="en-GB" sz="4000" b="1" dirty="0">
              <a:solidFill>
                <a:schemeClr val="tx1"/>
              </a:solidFill>
            </a:endParaRPr>
          </a:p>
          <a:p>
            <a:pPr algn="ctr"/>
            <a:r>
              <a:rPr lang="en-US" sz="3200" baseline="30000" dirty="0">
                <a:solidFill>
                  <a:schemeClr val="tx1"/>
                </a:solidFill>
              </a:rPr>
              <a:t>1</a:t>
            </a:r>
            <a:r>
              <a:rPr lang="en-US" sz="3200" dirty="0">
                <a:solidFill>
                  <a:schemeClr val="tx1"/>
                </a:solidFill>
              </a:rPr>
              <a:t> Faculty of Chemistry and Chemical Technology, University of Ljubljana, </a:t>
            </a:r>
            <a:r>
              <a:rPr lang="en-US" sz="3200" dirty="0" err="1">
                <a:solidFill>
                  <a:schemeClr val="tx1"/>
                </a:solidFill>
              </a:rPr>
              <a:t>Večna</a:t>
            </a:r>
            <a:r>
              <a:rPr lang="en-US" sz="3200" dirty="0">
                <a:solidFill>
                  <a:schemeClr val="tx1"/>
                </a:solidFill>
              </a:rPr>
              <a:t> pot 113, </a:t>
            </a:r>
            <a:r>
              <a:rPr lang="en-US" sz="3200" i="1" dirty="0">
                <a:solidFill>
                  <a:schemeClr val="tx1"/>
                </a:solidFill>
              </a:rPr>
              <a:t>SI</a:t>
            </a:r>
            <a:r>
              <a:rPr lang="en-US" sz="3200" dirty="0">
                <a:solidFill>
                  <a:schemeClr val="tx1"/>
                </a:solidFill>
              </a:rPr>
              <a:t>-1000 Ljubljana, Slovenia </a:t>
            </a:r>
            <a:r>
              <a:rPr lang="en-US" sz="3200" baseline="30000" dirty="0">
                <a:solidFill>
                  <a:schemeClr val="tx1"/>
                </a:solidFill>
              </a:rPr>
              <a:t>2 </a:t>
            </a:r>
            <a:r>
              <a:rPr lang="en-US" sz="3200" dirty="0">
                <a:solidFill>
                  <a:schemeClr val="tx1"/>
                </a:solidFill>
              </a:rPr>
              <a:t>Biotechnical Faculty, University of Ljubljana, </a:t>
            </a:r>
            <a:r>
              <a:rPr lang="en-US" sz="3200" dirty="0" err="1">
                <a:solidFill>
                  <a:schemeClr val="tx1"/>
                </a:solidFill>
              </a:rPr>
              <a:t>Jamnikarjeva</a:t>
            </a:r>
            <a:r>
              <a:rPr lang="en-US" sz="3200" dirty="0">
                <a:solidFill>
                  <a:schemeClr val="tx1"/>
                </a:solidFill>
              </a:rPr>
              <a:t> 101, </a:t>
            </a:r>
            <a:r>
              <a:rPr lang="en-US" sz="3200" i="1" dirty="0">
                <a:solidFill>
                  <a:schemeClr val="tx1"/>
                </a:solidFill>
              </a:rPr>
              <a:t>SI</a:t>
            </a:r>
            <a:r>
              <a:rPr lang="en-US" sz="3200" dirty="0">
                <a:solidFill>
                  <a:schemeClr val="tx1"/>
                </a:solidFill>
              </a:rPr>
              <a:t>-1000 Ljubljana, Slovenia</a:t>
            </a:r>
            <a:endParaRPr lang="en-GB" sz="3200" dirty="0">
              <a:solidFill>
                <a:schemeClr val="tx1"/>
              </a:solidFill>
            </a:endParaRPr>
          </a:p>
          <a:p>
            <a:pPr algn="ctr"/>
            <a:r>
              <a:rPr lang="sl-SI" sz="3200" baseline="30000" dirty="0">
                <a:solidFill>
                  <a:schemeClr val="tx1"/>
                </a:solidFill>
              </a:rPr>
              <a:t>3 </a:t>
            </a:r>
            <a:r>
              <a:rPr lang="en-US" sz="3200" dirty="0" err="1">
                <a:solidFill>
                  <a:schemeClr val="tx1"/>
                </a:solidFill>
              </a:rPr>
              <a:t>MycoMedica</a:t>
            </a:r>
            <a:r>
              <a:rPr lang="en-US" sz="3200" dirty="0">
                <a:solidFill>
                  <a:schemeClr val="tx1"/>
                </a:solidFill>
              </a:rPr>
              <a:t> Ltd, </a:t>
            </a:r>
            <a:r>
              <a:rPr lang="en-US" sz="3200" dirty="0" err="1">
                <a:solidFill>
                  <a:schemeClr val="tx1"/>
                </a:solidFill>
              </a:rPr>
              <a:t>Podkoren</a:t>
            </a:r>
            <a:r>
              <a:rPr lang="en-US" sz="3200" dirty="0">
                <a:solidFill>
                  <a:schemeClr val="tx1"/>
                </a:solidFill>
              </a:rPr>
              <a:t> 72, </a:t>
            </a:r>
            <a:r>
              <a:rPr lang="en-US" sz="3200" i="1" dirty="0">
                <a:solidFill>
                  <a:schemeClr val="tx1"/>
                </a:solidFill>
              </a:rPr>
              <a:t>SI</a:t>
            </a:r>
            <a:r>
              <a:rPr lang="en-US" sz="3200" dirty="0">
                <a:solidFill>
                  <a:schemeClr val="tx1"/>
                </a:solidFill>
              </a:rPr>
              <a:t>-4280 Kranjska Gora, Slovenia</a:t>
            </a:r>
            <a:endParaRPr lang="en-GB" sz="3200" dirty="0">
              <a:solidFill>
                <a:schemeClr val="tx1"/>
              </a:solidFill>
            </a:endParaRPr>
          </a:p>
        </p:txBody>
      </p:sp>
      <p:pic>
        <p:nvPicPr>
          <p:cNvPr id="30" name="Picture 29">
            <a:extLst>
              <a:ext uri="{FF2B5EF4-FFF2-40B4-BE49-F238E27FC236}">
                <a16:creationId xmlns:a16="http://schemas.microsoft.com/office/drawing/2014/main" id="{5A641BCD-8518-6744-9B7A-2B0225A9B92E}"/>
              </a:ext>
            </a:extLst>
          </p:cNvPr>
          <p:cNvPicPr>
            <a:picLocks noChangeAspect="1"/>
          </p:cNvPicPr>
          <p:nvPr/>
        </p:nvPicPr>
        <p:blipFill>
          <a:blip r:embed="rId8"/>
          <a:stretch>
            <a:fillRect/>
          </a:stretch>
        </p:blipFill>
        <p:spPr>
          <a:xfrm>
            <a:off x="8870741" y="23119163"/>
            <a:ext cx="10732610" cy="6770851"/>
          </a:xfrm>
          <a:prstGeom prst="rect">
            <a:avLst/>
          </a:prstGeom>
        </p:spPr>
      </p:pic>
      <p:pic>
        <p:nvPicPr>
          <p:cNvPr id="6" name="Picture 5">
            <a:extLst>
              <a:ext uri="{FF2B5EF4-FFF2-40B4-BE49-F238E27FC236}">
                <a16:creationId xmlns:a16="http://schemas.microsoft.com/office/drawing/2014/main" id="{5412BE8F-CDB9-074D-80C3-89C14D7E2D53}"/>
              </a:ext>
            </a:extLst>
          </p:cNvPr>
          <p:cNvPicPr>
            <a:picLocks noChangeAspect="1"/>
          </p:cNvPicPr>
          <p:nvPr/>
        </p:nvPicPr>
        <p:blipFill>
          <a:blip r:embed="rId9"/>
          <a:stretch>
            <a:fillRect/>
          </a:stretch>
        </p:blipFill>
        <p:spPr>
          <a:xfrm>
            <a:off x="19603351" y="23127483"/>
            <a:ext cx="11552196" cy="6770851"/>
          </a:xfrm>
          <a:prstGeom prst="rect">
            <a:avLst/>
          </a:prstGeom>
        </p:spPr>
      </p:pic>
      <p:sp>
        <p:nvSpPr>
          <p:cNvPr id="33" name="Round Diagonal Corner of Rectangle 32">
            <a:extLst>
              <a:ext uri="{FF2B5EF4-FFF2-40B4-BE49-F238E27FC236}">
                <a16:creationId xmlns:a16="http://schemas.microsoft.com/office/drawing/2014/main" id="{364EBD1C-5152-A24D-A428-FE07D8572D46}"/>
              </a:ext>
            </a:extLst>
          </p:cNvPr>
          <p:cNvSpPr/>
          <p:nvPr/>
        </p:nvSpPr>
        <p:spPr>
          <a:xfrm>
            <a:off x="20900571" y="43669445"/>
            <a:ext cx="10811828" cy="1294904"/>
          </a:xfrm>
          <a:prstGeom prst="round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i="1" dirty="0">
                <a:solidFill>
                  <a:schemeClr val="tx1"/>
                </a:solidFill>
              </a:rPr>
              <a:t>References </a:t>
            </a:r>
            <a:endParaRPr lang="en-US" sz="2000" i="1" dirty="0">
              <a:solidFill>
                <a:schemeClr val="tx1"/>
              </a:solidFill>
            </a:endParaRPr>
          </a:p>
          <a:p>
            <a:r>
              <a:rPr lang="en-GB" sz="2000" dirty="0">
                <a:solidFill>
                  <a:schemeClr val="tx1"/>
                </a:solidFill>
              </a:rPr>
              <a:t>[1] </a:t>
            </a:r>
            <a:r>
              <a:rPr lang="sl-SI" sz="2000" dirty="0">
                <a:solidFill>
                  <a:schemeClr val="tx1"/>
                </a:solidFill>
              </a:rPr>
              <a:t>Tripathi, M., et al. </a:t>
            </a:r>
            <a:r>
              <a:rPr lang="sl-SI" sz="2000" i="1" dirty="0">
                <a:solidFill>
                  <a:schemeClr val="tx1"/>
                </a:solidFill>
              </a:rPr>
              <a:t>Journal of Xenobiotics</a:t>
            </a:r>
            <a:r>
              <a:rPr lang="sl-SI" sz="2000" dirty="0">
                <a:solidFill>
                  <a:schemeClr val="tx1"/>
                </a:solidFill>
              </a:rPr>
              <a:t>, 2025, </a:t>
            </a:r>
            <a:r>
              <a:rPr lang="sl-SI" sz="2000" i="1" dirty="0">
                <a:solidFill>
                  <a:schemeClr val="tx1"/>
                </a:solidFill>
              </a:rPr>
              <a:t>15</a:t>
            </a:r>
            <a:r>
              <a:rPr lang="sl-SI" sz="2000" dirty="0">
                <a:solidFill>
                  <a:schemeClr val="tx1"/>
                </a:solidFill>
              </a:rPr>
              <a:t>(1), 30. </a:t>
            </a:r>
            <a:endParaRPr lang="en-GB" sz="2000" dirty="0">
              <a:solidFill>
                <a:schemeClr val="tx1"/>
              </a:solidFill>
            </a:endParaRPr>
          </a:p>
          <a:p>
            <a:r>
              <a:rPr lang="en-GB" sz="2000" dirty="0">
                <a:solidFill>
                  <a:schemeClr val="tx1"/>
                </a:solidFill>
              </a:rPr>
              <a:t>[2] </a:t>
            </a:r>
            <a:r>
              <a:rPr lang="sl-SI" sz="2000" dirty="0">
                <a:solidFill>
                  <a:schemeClr val="tx1"/>
                </a:solidFill>
              </a:rPr>
              <a:t>Baldrian, P. (2003), </a:t>
            </a:r>
            <a:r>
              <a:rPr lang="sl-SI" sz="2000" i="1" dirty="0">
                <a:solidFill>
                  <a:schemeClr val="tx1"/>
                </a:solidFill>
              </a:rPr>
              <a:t>Enzyme and Microbial technology</a:t>
            </a:r>
            <a:r>
              <a:rPr lang="sl-SI" sz="2000" dirty="0">
                <a:solidFill>
                  <a:schemeClr val="tx1"/>
                </a:solidFill>
              </a:rPr>
              <a:t>, </a:t>
            </a:r>
            <a:r>
              <a:rPr lang="sl-SI" sz="2000" i="1" dirty="0">
                <a:solidFill>
                  <a:schemeClr val="tx1"/>
                </a:solidFill>
              </a:rPr>
              <a:t>32</a:t>
            </a:r>
            <a:r>
              <a:rPr lang="sl-SI" sz="2000" dirty="0">
                <a:solidFill>
                  <a:schemeClr val="tx1"/>
                </a:solidFill>
              </a:rPr>
              <a:t>(1), 78-91.</a:t>
            </a:r>
            <a:endParaRPr lang="en-GB" sz="2000" dirty="0">
              <a:solidFill>
                <a:schemeClr val="tx1"/>
              </a:solidFill>
            </a:endParaRPr>
          </a:p>
          <a:p>
            <a:r>
              <a:rPr lang="en-GB" sz="2000" dirty="0">
                <a:solidFill>
                  <a:schemeClr val="tx1"/>
                </a:solidFill>
              </a:rPr>
              <a:t>[3] </a:t>
            </a:r>
            <a:r>
              <a:rPr lang="sl-SI" sz="2000" dirty="0">
                <a:solidFill>
                  <a:schemeClr val="tx1"/>
                </a:solidFill>
              </a:rPr>
              <a:t>Novak, S., et al. </a:t>
            </a:r>
            <a:r>
              <a:rPr lang="sl-SI" sz="2000" i="1" dirty="0">
                <a:solidFill>
                  <a:schemeClr val="tx1"/>
                </a:solidFill>
              </a:rPr>
              <a:t>Ecotoxicology and Environmental Safety</a:t>
            </a:r>
            <a:r>
              <a:rPr lang="sl-SI" sz="2000" dirty="0">
                <a:solidFill>
                  <a:schemeClr val="tx1"/>
                </a:solidFill>
              </a:rPr>
              <a:t>, 2025, </a:t>
            </a:r>
            <a:r>
              <a:rPr lang="sl-SI" sz="2000" i="1" dirty="0">
                <a:solidFill>
                  <a:schemeClr val="tx1"/>
                </a:solidFill>
              </a:rPr>
              <a:t>301</a:t>
            </a:r>
            <a:r>
              <a:rPr lang="sl-SI" sz="2000" dirty="0">
                <a:solidFill>
                  <a:schemeClr val="tx1"/>
                </a:solidFill>
              </a:rPr>
              <a:t>, 118491.</a:t>
            </a:r>
            <a:endParaRPr lang="en-GB" sz="2000" dirty="0">
              <a:solidFill>
                <a:schemeClr val="tx1"/>
              </a:solidFill>
            </a:endParaRPr>
          </a:p>
        </p:txBody>
      </p:sp>
      <p:pic>
        <p:nvPicPr>
          <p:cNvPr id="9" name="Picture 8">
            <a:extLst>
              <a:ext uri="{FF2B5EF4-FFF2-40B4-BE49-F238E27FC236}">
                <a16:creationId xmlns:a16="http://schemas.microsoft.com/office/drawing/2014/main" id="{72055EC2-180E-3344-AB22-0572E356A034}"/>
              </a:ext>
            </a:extLst>
          </p:cNvPr>
          <p:cNvPicPr>
            <a:picLocks noChangeAspect="1"/>
          </p:cNvPicPr>
          <p:nvPr/>
        </p:nvPicPr>
        <p:blipFill>
          <a:blip r:embed="rId10"/>
          <a:stretch>
            <a:fillRect/>
          </a:stretch>
        </p:blipFill>
        <p:spPr>
          <a:xfrm>
            <a:off x="23382514" y="441804"/>
            <a:ext cx="7814190" cy="7996236"/>
          </a:xfrm>
          <a:prstGeom prst="rect">
            <a:avLst/>
          </a:prstGeom>
          <a:ln>
            <a:solidFill>
              <a:schemeClr val="tx1"/>
            </a:solidFill>
          </a:ln>
        </p:spPr>
      </p:pic>
      <p:pic>
        <p:nvPicPr>
          <p:cNvPr id="3076" name="Picture 4" descr="Researchers uncover highest-ever amount of microplastics on ocean floor -  CBS News">
            <a:extLst>
              <a:ext uri="{FF2B5EF4-FFF2-40B4-BE49-F238E27FC236}">
                <a16:creationId xmlns:a16="http://schemas.microsoft.com/office/drawing/2014/main" id="{9325C1ED-033B-F34A-8BC1-CBBD9B2291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614" y="39249074"/>
            <a:ext cx="10786027" cy="4987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065239-FAE9-814D-98FE-66C56D857DB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8768035" y="11554434"/>
            <a:ext cx="22428669" cy="10516629"/>
          </a:xfrm>
          <a:prstGeom prst="rect">
            <a:avLst/>
          </a:prstGeom>
          <a:ln>
            <a:solidFill>
              <a:schemeClr val="tx1"/>
            </a:solidFill>
          </a:ln>
        </p:spPr>
      </p:pic>
      <p:sp>
        <p:nvSpPr>
          <p:cNvPr id="23" name="Round Diagonal Corner of Rectangle 22">
            <a:extLst>
              <a:ext uri="{FF2B5EF4-FFF2-40B4-BE49-F238E27FC236}">
                <a16:creationId xmlns:a16="http://schemas.microsoft.com/office/drawing/2014/main" id="{6F45CB50-FA29-DE41-A44F-24A99349C63C}"/>
              </a:ext>
            </a:extLst>
          </p:cNvPr>
          <p:cNvSpPr/>
          <p:nvPr/>
        </p:nvSpPr>
        <p:spPr>
          <a:xfrm>
            <a:off x="8779575" y="8559586"/>
            <a:ext cx="22417129" cy="2842645"/>
          </a:xfrm>
          <a:prstGeom prst="round2DiagRect">
            <a:avLst/>
          </a:prstGeom>
          <a:blipFill>
            <a:blip r:embed="rId14">
              <a:biLevel thresh="75000"/>
              <a:extLst>
                <a:ext uri="{BEBA8EAE-BF5A-486C-A8C5-ECC9F3942E4B}">
                  <a14:imgProps xmlns:a14="http://schemas.microsoft.com/office/drawing/2010/main">
                    <a14:imgLayer r:embed="rId15">
                      <a14:imgEffect>
                        <a14:colorTemperature colorTemp="4700"/>
                      </a14:imgEffect>
                      <a14:imgEffect>
                        <a14:brightnessContrast contrast="2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r>
              <a:rPr lang="en-US" sz="2800" b="1" i="1" dirty="0">
                <a:solidFill>
                  <a:schemeClr val="tx1"/>
                </a:solidFill>
              </a:rPr>
              <a:t>Batch adsorption system</a:t>
            </a:r>
            <a:endParaRPr lang="en-US" sz="2800" dirty="0">
              <a:solidFill>
                <a:schemeClr val="tx1"/>
              </a:solidFill>
            </a:endParaRPr>
          </a:p>
          <a:p>
            <a:pPr algn="just"/>
            <a:r>
              <a:rPr lang="en-GB" sz="2800" dirty="0"/>
              <a:t>The adsorption performance of TRVE biomass was evaluated under different conditions. Removal efficiency of europium-doped polystyrene </a:t>
            </a:r>
            <a:r>
              <a:rPr lang="en-GB" sz="2800" dirty="0" err="1"/>
              <a:t>nanoplastics</a:t>
            </a:r>
            <a:r>
              <a:rPr lang="en-GB" sz="2800" dirty="0"/>
              <a:t> (</a:t>
            </a:r>
            <a:r>
              <a:rPr lang="en-GB" sz="2800" dirty="0" err="1"/>
              <a:t>EuPSNPs</a:t>
            </a:r>
            <a:r>
              <a:rPr lang="en-GB" sz="2800" dirty="0"/>
              <a:t>) (0.5 g TRVE; 1400 µg/L </a:t>
            </a:r>
            <a:r>
              <a:rPr lang="en-GB" sz="2800" dirty="0" err="1"/>
              <a:t>EuPSNPs</a:t>
            </a:r>
            <a:r>
              <a:rPr lang="en-GB" sz="2800" dirty="0"/>
              <a:t>) increased rapidly within the first 3 minutes of contact, reaching about 62%, and then stabilized, indicating fast occupation of active sites followed by equilibrium. Biomass dosage also influenced adsorption: increasing mass from 50 to 400 mg enhanced removal efficiency (77%), while higher amounts produced little further improvement, reflecting saturation of available adsorption sites.</a:t>
            </a:r>
            <a:endParaRPr lang="en-GB" sz="2400" dirty="0">
              <a:solidFill>
                <a:schemeClr val="tx1"/>
              </a:solidFill>
            </a:endParaRPr>
          </a:p>
        </p:txBody>
      </p:sp>
      <p:sp>
        <p:nvSpPr>
          <p:cNvPr id="25" name="Round Diagonal Corner of Rectangle 24">
            <a:extLst>
              <a:ext uri="{FF2B5EF4-FFF2-40B4-BE49-F238E27FC236}">
                <a16:creationId xmlns:a16="http://schemas.microsoft.com/office/drawing/2014/main" id="{A11BF575-633A-5C46-BA7C-C50B3F50F202}"/>
              </a:ext>
            </a:extLst>
          </p:cNvPr>
          <p:cNvSpPr/>
          <p:nvPr/>
        </p:nvSpPr>
        <p:spPr>
          <a:xfrm>
            <a:off x="11848233" y="39010079"/>
            <a:ext cx="19348471" cy="4562146"/>
          </a:xfrm>
          <a:prstGeom prst="round2DiagRect">
            <a:avLst>
              <a:gd name="adj1" fmla="val 16667"/>
              <a:gd name="adj2" fmla="val 0"/>
            </a:avLst>
          </a:prstGeom>
          <a:blipFill>
            <a:blip r:embed="rId16">
              <a:alphaModFix/>
              <a:biLevel thresh="75000"/>
              <a:extLst>
                <a:ext uri="{BEBA8EAE-BF5A-486C-A8C5-ECC9F3942E4B}">
                  <a14:imgProps xmlns:a14="http://schemas.microsoft.com/office/drawing/2010/main">
                    <a14:imgLayer r:embed="rId17">
                      <a14:imgEffect>
                        <a14:saturation sat="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3400" b="1" i="1" dirty="0">
              <a:solidFill>
                <a:srgbClr val="C00000"/>
              </a:solidFill>
            </a:endParaRPr>
          </a:p>
          <a:p>
            <a:pPr algn="just"/>
            <a:r>
              <a:rPr lang="en-US" sz="3400" b="1" i="1" dirty="0">
                <a:solidFill>
                  <a:srgbClr val="C00000"/>
                </a:solidFill>
              </a:rPr>
              <a:t>Results &amp; Conclusion</a:t>
            </a:r>
            <a:endParaRPr lang="en-US" sz="3400" dirty="0">
              <a:solidFill>
                <a:srgbClr val="C00000"/>
              </a:solidFill>
            </a:endParaRPr>
          </a:p>
          <a:p>
            <a:r>
              <a:rPr lang="en-GB" sz="3400" i="1" dirty="0"/>
              <a:t>T. versicolor</a:t>
            </a:r>
            <a:r>
              <a:rPr lang="en-GB" sz="3400" dirty="0"/>
              <a:t> biomass proved to be a low-cost, renewable </a:t>
            </a:r>
            <a:r>
              <a:rPr lang="en-GB" sz="3400" dirty="0" err="1"/>
              <a:t>biosorbent</a:t>
            </a:r>
            <a:r>
              <a:rPr lang="en-GB" sz="3400" dirty="0"/>
              <a:t> for polystyrene </a:t>
            </a:r>
            <a:r>
              <a:rPr lang="en-GB" sz="3400" dirty="0" err="1"/>
              <a:t>nanoplastics</a:t>
            </a:r>
            <a:r>
              <a:rPr lang="en-GB" sz="3400" dirty="0"/>
              <a:t> (PSNPs), achieving high removal in both batch and column setups. Optimized columns reached near-complete adsorption, with LA-ICP-MS confirming uniform particle distribution. Adsorption followed </a:t>
            </a:r>
            <a:r>
              <a:rPr lang="en-GB" sz="3400" b="1" dirty="0">
                <a:solidFill>
                  <a:srgbClr val="00AFB7"/>
                </a:solidFill>
              </a:rPr>
              <a:t>pseudo-first-order kinetic</a:t>
            </a:r>
            <a:r>
              <a:rPr lang="en-GB" sz="3400" dirty="0"/>
              <a:t>s and fit the </a:t>
            </a:r>
            <a:r>
              <a:rPr lang="en-GB" sz="3400" dirty="0">
                <a:solidFill>
                  <a:srgbClr val="00AFB7"/>
                </a:solidFill>
              </a:rPr>
              <a:t>Langmuir–Freundlich isotherm</a:t>
            </a:r>
            <a:r>
              <a:rPr lang="en-GB" sz="3400" dirty="0"/>
              <a:t>, indicating physisorption on heterogeneous sites. Together, biosorption and sensing offer an effective, sustainable strategy for </a:t>
            </a:r>
            <a:r>
              <a:rPr lang="en-GB" sz="3400" dirty="0" err="1"/>
              <a:t>nanoplastic</a:t>
            </a:r>
            <a:r>
              <a:rPr lang="en-GB" sz="3400" dirty="0"/>
              <a:t> removal and monitoring, advancing integrated solutions for water quality protection.</a:t>
            </a:r>
          </a:p>
          <a:p>
            <a:endParaRPr lang="en-GB" sz="3400" dirty="0"/>
          </a:p>
        </p:txBody>
      </p:sp>
      <p:sp>
        <p:nvSpPr>
          <p:cNvPr id="24" name="Round Diagonal Corner of Rectangle 23">
            <a:extLst>
              <a:ext uri="{FF2B5EF4-FFF2-40B4-BE49-F238E27FC236}">
                <a16:creationId xmlns:a16="http://schemas.microsoft.com/office/drawing/2014/main" id="{14BDB8CA-2891-AF4F-A543-957878D27CE5}"/>
              </a:ext>
            </a:extLst>
          </p:cNvPr>
          <p:cNvSpPr/>
          <p:nvPr/>
        </p:nvSpPr>
        <p:spPr>
          <a:xfrm>
            <a:off x="599697" y="23127483"/>
            <a:ext cx="7747478" cy="8070099"/>
          </a:xfrm>
          <a:prstGeom prst="round2DiagRect">
            <a:avLst/>
          </a:prstGeom>
          <a:blipFill>
            <a:blip r:embed="rId18">
              <a:biLevel thresh="75000"/>
              <a:extLst>
                <a:ext uri="{BEBA8EAE-BF5A-486C-A8C5-ECC9F3942E4B}">
                  <a14:imgProps xmlns:a14="http://schemas.microsoft.com/office/drawing/2010/main">
                    <a14:imgLayer r:embed="rId19">
                      <a14:imgEffect>
                        <a14:artisticMarker/>
                      </a14:imgEffect>
                      <a14:imgEffect>
                        <a14:colorTemperature colorTemp="4700"/>
                      </a14:imgEffect>
                      <a14:imgEffect>
                        <a14:saturation sat="400000"/>
                      </a14:imgEffect>
                      <a14:imgEffect>
                        <a14:brightnessContrast contrast="2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r>
              <a:rPr lang="en-US" sz="2800" b="1" i="1" dirty="0">
                <a:solidFill>
                  <a:schemeClr val="tx1"/>
                </a:solidFill>
              </a:rPr>
              <a:t>Column adsorption system</a:t>
            </a:r>
            <a:endParaRPr lang="en-US" sz="2800" dirty="0">
              <a:solidFill>
                <a:schemeClr val="tx1"/>
              </a:solidFill>
            </a:endParaRPr>
          </a:p>
          <a:p>
            <a:r>
              <a:rPr lang="en-GB" sz="2800" dirty="0"/>
              <a:t>A fixed-bed column packed with 0.7 g of </a:t>
            </a:r>
            <a:r>
              <a:rPr lang="en-GB" sz="2800" i="1" dirty="0"/>
              <a:t>T. versicolor</a:t>
            </a:r>
            <a:r>
              <a:rPr lang="en-GB" sz="2800" dirty="0"/>
              <a:t> biomass (TRVE) (influent: 1400 µg/L </a:t>
            </a:r>
            <a:r>
              <a:rPr lang="en-GB" sz="2800" dirty="0" err="1"/>
              <a:t>EuPSNPs</a:t>
            </a:r>
            <a:r>
              <a:rPr lang="en-GB" sz="2800" dirty="0"/>
              <a:t>) showed &gt;95% removal within the first 45 mL of effluent, followed by a gradual decline to ~55% at 70 mL (Fig. 2C). LA-ICP-MS elemental mapping of 153Eu and 151Eu confirmed the presence and distribution of europium within the biomass-packed column (Fig. 2D), with intensity increasing toward the lower layers of the column, indicating nanoparticle migration and accumulation during flow-through. Both isotopes showed consistent spatial patterns, with 153Eu exhibiting slightly stronger signals due to its higher natural abundance. </a:t>
            </a:r>
          </a:p>
          <a:p>
            <a:endParaRPr lang="en-GB" sz="2400" dirty="0">
              <a:solidFill>
                <a:schemeClr val="tx1"/>
              </a:solidFill>
            </a:endParaRPr>
          </a:p>
        </p:txBody>
      </p:sp>
      <p:sp>
        <p:nvSpPr>
          <p:cNvPr id="26" name="Round Diagonal Corner of Rectangle 25">
            <a:extLst>
              <a:ext uri="{FF2B5EF4-FFF2-40B4-BE49-F238E27FC236}">
                <a16:creationId xmlns:a16="http://schemas.microsoft.com/office/drawing/2014/main" id="{66984E1F-D7A5-B14F-A84A-743D8634A971}"/>
              </a:ext>
            </a:extLst>
          </p:cNvPr>
          <p:cNvSpPr/>
          <p:nvPr/>
        </p:nvSpPr>
        <p:spPr>
          <a:xfrm>
            <a:off x="599697" y="8559586"/>
            <a:ext cx="7747478" cy="11236709"/>
          </a:xfrm>
          <a:prstGeom prst="round2DiagRect">
            <a:avLst/>
          </a:prstGeom>
          <a:blipFill>
            <a:blip r:embed="rId20">
              <a:alphaModFix/>
              <a:duotone>
                <a:prstClr val="black"/>
                <a:srgbClr val="69B4C6">
                  <a:tint val="45000"/>
                  <a:satMod val="400000"/>
                </a:srgbClr>
              </a:duotone>
              <a:extLst>
                <a:ext uri="{BEBA8EAE-BF5A-486C-A8C5-ECC9F3942E4B}">
                  <a14:imgProps xmlns:a14="http://schemas.microsoft.com/office/drawing/2010/main">
                    <a14:imgLayer r:embed="rId21">
                      <a14:imgEffect>
                        <a14:colorTemperature colorTemp="4700"/>
                      </a14:imgEffect>
                      <a14:imgEffect>
                        <a14:saturation sat="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r>
              <a:rPr lang="en-US" sz="3600" b="1" i="1" dirty="0" err="1">
                <a:solidFill>
                  <a:schemeClr val="bg1"/>
                </a:solidFill>
              </a:rPr>
              <a:t>Nanoplastics</a:t>
            </a:r>
            <a:r>
              <a:rPr lang="en-US" sz="3600" b="1" i="1" dirty="0">
                <a:solidFill>
                  <a:schemeClr val="bg1"/>
                </a:solidFill>
              </a:rPr>
              <a:t> in environment</a:t>
            </a:r>
          </a:p>
          <a:p>
            <a:pPr algn="just"/>
            <a:endParaRPr lang="en-US" sz="3200" dirty="0"/>
          </a:p>
          <a:p>
            <a:pPr algn="just"/>
            <a:r>
              <a:rPr lang="en-GB" sz="3200" dirty="0" err="1"/>
              <a:t>Nanoplastics</a:t>
            </a:r>
            <a:r>
              <a:rPr lang="en-GB" sz="3200" dirty="0"/>
              <a:t> (NPs) are an emerging global concern due to their persistence, mobility, and harmful effects on ecosystems and human health. NPs (&lt;100 nm) are especially problematic because of their high surface area, colloidal stability, and ability to cross biological barriers, causing oxidative stress, inflammation, and genotoxicity. They also adsorb pollutants such as heavy metals and POPs, amplifying their toxicity. Conventional water treatment often fails to remove nanoscale plastics, while adsorption offers a promising alternative. However, traditional adsorbents face cost and reusability challenges. Fungal biomass has emerged as a sustainable solution, with functional groups on fungal cell walls enabling effective NP binding [1,2,3]. </a:t>
            </a:r>
          </a:p>
        </p:txBody>
      </p:sp>
      <p:sp>
        <p:nvSpPr>
          <p:cNvPr id="28" name="Round Diagonal Corner of Rectangle 27">
            <a:extLst>
              <a:ext uri="{FF2B5EF4-FFF2-40B4-BE49-F238E27FC236}">
                <a16:creationId xmlns:a16="http://schemas.microsoft.com/office/drawing/2014/main" id="{A229AEC5-FDE3-CC4B-9E61-191E5FB43464}"/>
              </a:ext>
            </a:extLst>
          </p:cNvPr>
          <p:cNvSpPr/>
          <p:nvPr/>
        </p:nvSpPr>
        <p:spPr>
          <a:xfrm>
            <a:off x="8768035" y="22059892"/>
            <a:ext cx="22428669" cy="79491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600" b="1" dirty="0">
                <a:solidFill>
                  <a:srgbClr val="69B4C6"/>
                </a:solidFill>
              </a:rPr>
              <a:t>Fig. 1</a:t>
            </a:r>
            <a:r>
              <a:rPr lang="en-US" sz="2600" dirty="0">
                <a:solidFill>
                  <a:srgbClr val="69B4C6"/>
                </a:solidFill>
              </a:rPr>
              <a:t> </a:t>
            </a:r>
            <a:r>
              <a:rPr lang="en-GB" sz="2600" dirty="0"/>
              <a:t>Dependence of the batch system PSNPs removal efficiency on: A) time of adsorption ; B) added mass of fungal material (0.05 – 1.5 g) in 50 mL of MQ water at stirring speed of 1000 rpm. </a:t>
            </a:r>
            <a:endParaRPr lang="en-GB" sz="2600" dirty="0">
              <a:solidFill>
                <a:schemeClr val="tx1"/>
              </a:solidFill>
            </a:endParaRPr>
          </a:p>
        </p:txBody>
      </p:sp>
      <p:sp>
        <p:nvSpPr>
          <p:cNvPr id="3" name="TextBox 2">
            <a:extLst>
              <a:ext uri="{FF2B5EF4-FFF2-40B4-BE49-F238E27FC236}">
                <a16:creationId xmlns:a16="http://schemas.microsoft.com/office/drawing/2014/main" id="{09E035E1-E2FC-B34F-95B1-160492975064}"/>
              </a:ext>
            </a:extLst>
          </p:cNvPr>
          <p:cNvSpPr txBox="1"/>
          <p:nvPr/>
        </p:nvSpPr>
        <p:spPr>
          <a:xfrm>
            <a:off x="23807057" y="12115800"/>
            <a:ext cx="979714" cy="923330"/>
          </a:xfrm>
          <a:prstGeom prst="rect">
            <a:avLst/>
          </a:prstGeom>
          <a:noFill/>
        </p:spPr>
        <p:txBody>
          <a:bodyPr wrap="square" rtlCol="0">
            <a:spAutoFit/>
          </a:bodyPr>
          <a:lstStyle/>
          <a:p>
            <a:r>
              <a:rPr lang="en-US" sz="5400" b="1" dirty="0"/>
              <a:t>A</a:t>
            </a:r>
          </a:p>
        </p:txBody>
      </p:sp>
      <p:sp>
        <p:nvSpPr>
          <p:cNvPr id="34" name="TextBox 33">
            <a:extLst>
              <a:ext uri="{FF2B5EF4-FFF2-40B4-BE49-F238E27FC236}">
                <a16:creationId xmlns:a16="http://schemas.microsoft.com/office/drawing/2014/main" id="{2E055976-4C26-7F46-B76F-AEA5006053A9}"/>
              </a:ext>
            </a:extLst>
          </p:cNvPr>
          <p:cNvSpPr txBox="1"/>
          <p:nvPr/>
        </p:nvSpPr>
        <p:spPr>
          <a:xfrm>
            <a:off x="23807057" y="17154226"/>
            <a:ext cx="979714" cy="923330"/>
          </a:xfrm>
          <a:prstGeom prst="rect">
            <a:avLst/>
          </a:prstGeom>
          <a:noFill/>
        </p:spPr>
        <p:txBody>
          <a:bodyPr wrap="square" rtlCol="0">
            <a:spAutoFit/>
          </a:bodyPr>
          <a:lstStyle/>
          <a:p>
            <a:r>
              <a:rPr lang="en-US" sz="5400" b="1" dirty="0"/>
              <a:t>B</a:t>
            </a:r>
          </a:p>
        </p:txBody>
      </p:sp>
      <p:sp>
        <p:nvSpPr>
          <p:cNvPr id="35" name="Round Diagonal Corner of Rectangle 34">
            <a:extLst>
              <a:ext uri="{FF2B5EF4-FFF2-40B4-BE49-F238E27FC236}">
                <a16:creationId xmlns:a16="http://schemas.microsoft.com/office/drawing/2014/main" id="{BF4EFCDF-1B36-204B-B674-F44FAB194814}"/>
              </a:ext>
            </a:extLst>
          </p:cNvPr>
          <p:cNvSpPr/>
          <p:nvPr/>
        </p:nvSpPr>
        <p:spPr>
          <a:xfrm>
            <a:off x="714614" y="44236632"/>
            <a:ext cx="7292184" cy="60941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600" b="1" dirty="0">
                <a:solidFill>
                  <a:srgbClr val="69B4C6"/>
                </a:solidFill>
              </a:rPr>
              <a:t>Fig. 4</a:t>
            </a:r>
            <a:r>
              <a:rPr lang="en-US" sz="2600" dirty="0">
                <a:solidFill>
                  <a:srgbClr val="69B4C6"/>
                </a:solidFill>
              </a:rPr>
              <a:t> </a:t>
            </a:r>
            <a:r>
              <a:rPr lang="en-GB" sz="2600" dirty="0" err="1">
                <a:solidFill>
                  <a:schemeClr val="tx1"/>
                </a:solidFill>
              </a:rPr>
              <a:t>Nanoplastics</a:t>
            </a:r>
            <a:r>
              <a:rPr lang="en-GB" sz="2600" dirty="0">
                <a:solidFill>
                  <a:schemeClr val="tx1"/>
                </a:solidFill>
              </a:rPr>
              <a:t> pollution in ocean.</a:t>
            </a:r>
            <a:endParaRPr lang="en-US" sz="2600" dirty="0"/>
          </a:p>
        </p:txBody>
      </p:sp>
      <p:sp>
        <p:nvSpPr>
          <p:cNvPr id="37" name="Round Diagonal Corner of Rectangle 36">
            <a:extLst>
              <a:ext uri="{FF2B5EF4-FFF2-40B4-BE49-F238E27FC236}">
                <a16:creationId xmlns:a16="http://schemas.microsoft.com/office/drawing/2014/main" id="{8E0D65BA-7E8E-CF45-AC61-6596E231E97A}"/>
              </a:ext>
            </a:extLst>
          </p:cNvPr>
          <p:cNvSpPr/>
          <p:nvPr/>
        </p:nvSpPr>
        <p:spPr>
          <a:xfrm>
            <a:off x="8870741" y="29890014"/>
            <a:ext cx="22284806" cy="1307568"/>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600" b="1" dirty="0">
                <a:solidFill>
                  <a:srgbClr val="69B4C6"/>
                </a:solidFill>
              </a:rPr>
              <a:t>Fig. 2</a:t>
            </a:r>
            <a:r>
              <a:rPr lang="en-US" sz="2600" dirty="0">
                <a:solidFill>
                  <a:srgbClr val="69B4C6"/>
                </a:solidFill>
              </a:rPr>
              <a:t> </a:t>
            </a:r>
            <a:r>
              <a:rPr lang="en-GB" sz="2600" dirty="0"/>
              <a:t> C) Dependence of the </a:t>
            </a:r>
            <a:r>
              <a:rPr lang="en-GB" sz="2600" dirty="0" err="1"/>
              <a:t>EuPSNPs</a:t>
            </a:r>
            <a:r>
              <a:rPr lang="en-GB" sz="2600" dirty="0"/>
              <a:t> removal efficiency in a fixed-bed column system on volume of effluent using 0.7 g of fungal biomass at flow rate 1.0 mL min</a:t>
            </a:r>
            <a:r>
              <a:rPr lang="en-GB" sz="2600" baseline="30000" dirty="0">
                <a:sym typeface="Symbol" pitchFamily="2" charset="2"/>
              </a:rPr>
              <a:t></a:t>
            </a:r>
            <a:r>
              <a:rPr lang="en-GB" sz="2600" baseline="30000" dirty="0"/>
              <a:t>1 </a:t>
            </a:r>
            <a:r>
              <a:rPr lang="en-GB" sz="2600" dirty="0"/>
              <a:t>of 1400 </a:t>
            </a:r>
            <a:r>
              <a:rPr lang="el-GR" sz="2600" dirty="0"/>
              <a:t>μ</a:t>
            </a:r>
            <a:r>
              <a:rPr lang="en-GB" sz="2600" dirty="0"/>
              <a:t>g L</a:t>
            </a:r>
            <a:r>
              <a:rPr lang="en-GB" sz="2600" baseline="30000" dirty="0"/>
              <a:t>–1</a:t>
            </a:r>
            <a:r>
              <a:rPr lang="en-GB" sz="2600" dirty="0"/>
              <a:t> </a:t>
            </a:r>
            <a:r>
              <a:rPr lang="en-GB" sz="2600" dirty="0" err="1"/>
              <a:t>EuPSNPs</a:t>
            </a:r>
            <a:r>
              <a:rPr lang="en-GB" sz="2600" dirty="0"/>
              <a:t> in MQ; D) LA-ICP-MS image using 0.7 g of fungal biomass with </a:t>
            </a:r>
            <a:r>
              <a:rPr lang="sl-SI" sz="2600" dirty="0"/>
              <a:t>65 </a:t>
            </a:r>
            <a:r>
              <a:rPr lang="el-GR" sz="2600" dirty="0"/>
              <a:t>μ</a:t>
            </a:r>
            <a:r>
              <a:rPr lang="en-US" sz="2600" dirty="0"/>
              <a:t>m circle </a:t>
            </a:r>
            <a:r>
              <a:rPr lang="sl-SI" sz="2600" dirty="0"/>
              <a:t>spot size</a:t>
            </a:r>
            <a:r>
              <a:rPr lang="en-GB" sz="2600" dirty="0"/>
              <a:t>, </a:t>
            </a:r>
            <a:r>
              <a:rPr lang="en-US" sz="2600" dirty="0"/>
              <a:t>100 </a:t>
            </a:r>
            <a:r>
              <a:rPr lang="el-GR" sz="2600" dirty="0"/>
              <a:t>μ</a:t>
            </a:r>
            <a:r>
              <a:rPr lang="en-US" sz="2600" dirty="0"/>
              <a:t>m/s scan speed</a:t>
            </a:r>
            <a:r>
              <a:rPr lang="en-GB" sz="2600" dirty="0"/>
              <a:t>, </a:t>
            </a:r>
            <a:r>
              <a:rPr lang="en-US" sz="2600" dirty="0"/>
              <a:t>100 Hz repetition rate, 3.0 J/cm</a:t>
            </a:r>
            <a:r>
              <a:rPr lang="en-US" sz="2600" baseline="30000" dirty="0"/>
              <a:t>2 </a:t>
            </a:r>
            <a:r>
              <a:rPr lang="en-US" sz="2600" dirty="0"/>
              <a:t>fluence and 11.0 x 1.0 mm</a:t>
            </a:r>
            <a:r>
              <a:rPr lang="en-US" sz="2600" baseline="30000" dirty="0"/>
              <a:t>2 </a:t>
            </a:r>
            <a:r>
              <a:rPr lang="en-US" sz="2600" dirty="0"/>
              <a:t>in </a:t>
            </a:r>
            <a:r>
              <a:rPr lang="en-US" sz="2600" dirty="0" err="1"/>
              <a:t>dimentions</a:t>
            </a:r>
            <a:r>
              <a:rPr lang="en-US" sz="2600" dirty="0"/>
              <a:t>.</a:t>
            </a:r>
            <a:r>
              <a:rPr lang="en-GB" sz="2600" dirty="0"/>
              <a:t> </a:t>
            </a:r>
            <a:endParaRPr lang="en-GB" sz="2600" dirty="0">
              <a:solidFill>
                <a:schemeClr val="tx1"/>
              </a:solidFill>
            </a:endParaRPr>
          </a:p>
        </p:txBody>
      </p:sp>
      <p:sp>
        <p:nvSpPr>
          <p:cNvPr id="38" name="Round Diagonal Corner of Rectangle 37">
            <a:extLst>
              <a:ext uri="{FF2B5EF4-FFF2-40B4-BE49-F238E27FC236}">
                <a16:creationId xmlns:a16="http://schemas.microsoft.com/office/drawing/2014/main" id="{4CFAC917-9EC2-ED46-92DE-E14A68E17CC0}"/>
              </a:ext>
            </a:extLst>
          </p:cNvPr>
          <p:cNvSpPr/>
          <p:nvPr/>
        </p:nvSpPr>
        <p:spPr>
          <a:xfrm>
            <a:off x="23068337" y="31371366"/>
            <a:ext cx="8087210" cy="235535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600" b="1" dirty="0">
                <a:solidFill>
                  <a:srgbClr val="69B4C6"/>
                </a:solidFill>
              </a:rPr>
              <a:t>Fig. 3</a:t>
            </a:r>
            <a:r>
              <a:rPr lang="en-US" sz="2600" dirty="0">
                <a:solidFill>
                  <a:srgbClr val="69B4C6"/>
                </a:solidFill>
              </a:rPr>
              <a:t> </a:t>
            </a:r>
            <a:r>
              <a:rPr lang="en-GB" sz="2600" dirty="0"/>
              <a:t>E) Dependence of PSNPs removal efficiency on the adsorption time in batch system, performed with 0.5 g of fungal biomass and the initial PSNPs concentration of 0.7 mg L⁻</a:t>
            </a:r>
            <a:r>
              <a:rPr lang="en-GB" sz="2600" baseline="30000" dirty="0"/>
              <a:t>1</a:t>
            </a:r>
            <a:r>
              <a:rPr lang="en-GB" sz="2600" dirty="0"/>
              <a:t> and 1.4 mg L⁻</a:t>
            </a:r>
            <a:r>
              <a:rPr lang="en-GB" sz="2600" baseline="30000" dirty="0"/>
              <a:t>1</a:t>
            </a:r>
            <a:r>
              <a:rPr lang="en-GB" sz="2600" dirty="0"/>
              <a:t> and stirring speed 1000 rpm; F) Evaluation of biosorption isotherms for PSNPs removal in a batch system. </a:t>
            </a:r>
            <a:endParaRPr lang="en-GB" sz="2600" dirty="0">
              <a:solidFill>
                <a:schemeClr val="tx1"/>
              </a:solidFill>
            </a:endParaRPr>
          </a:p>
        </p:txBody>
      </p:sp>
      <p:pic>
        <p:nvPicPr>
          <p:cNvPr id="40" name="Content Placeholder 7">
            <a:extLst>
              <a:ext uri="{FF2B5EF4-FFF2-40B4-BE49-F238E27FC236}">
                <a16:creationId xmlns:a16="http://schemas.microsoft.com/office/drawing/2014/main" id="{34096184-E22B-2942-8932-1AB370212548}"/>
              </a:ext>
            </a:extLst>
          </p:cNvPr>
          <p:cNvPicPr>
            <a:picLocks noChangeAspect="1"/>
          </p:cNvPicPr>
          <p:nvPr/>
        </p:nvPicPr>
        <p:blipFill>
          <a:blip r:embed="rId22"/>
          <a:stretch>
            <a:fillRect/>
          </a:stretch>
        </p:blipFill>
        <p:spPr>
          <a:xfrm>
            <a:off x="714614" y="31448056"/>
            <a:ext cx="10786027" cy="7300170"/>
          </a:xfrm>
          <a:prstGeom prst="rect">
            <a:avLst/>
          </a:prstGeom>
          <a:ln>
            <a:solidFill>
              <a:schemeClr val="tx1"/>
            </a:solidFill>
          </a:ln>
        </p:spPr>
      </p:pic>
      <p:pic>
        <p:nvPicPr>
          <p:cNvPr id="41" name="Content Placeholder 5">
            <a:extLst>
              <a:ext uri="{FF2B5EF4-FFF2-40B4-BE49-F238E27FC236}">
                <a16:creationId xmlns:a16="http://schemas.microsoft.com/office/drawing/2014/main" id="{01523F4B-C9C7-BC4C-AEB1-958411182A76}"/>
              </a:ext>
            </a:extLst>
          </p:cNvPr>
          <p:cNvPicPr>
            <a:picLocks noChangeAspect="1"/>
          </p:cNvPicPr>
          <p:nvPr/>
        </p:nvPicPr>
        <p:blipFill>
          <a:blip r:embed="rId23"/>
          <a:stretch>
            <a:fillRect/>
          </a:stretch>
        </p:blipFill>
        <p:spPr>
          <a:xfrm>
            <a:off x="11848233" y="31448056"/>
            <a:ext cx="11032105" cy="7300170"/>
          </a:xfrm>
          <a:prstGeom prst="rect">
            <a:avLst/>
          </a:prstGeom>
          <a:ln>
            <a:solidFill>
              <a:schemeClr val="tx1"/>
            </a:solidFill>
          </a:ln>
        </p:spPr>
      </p:pic>
      <p:sp>
        <p:nvSpPr>
          <p:cNvPr id="27" name="TextBox 26">
            <a:extLst>
              <a:ext uri="{FF2B5EF4-FFF2-40B4-BE49-F238E27FC236}">
                <a16:creationId xmlns:a16="http://schemas.microsoft.com/office/drawing/2014/main" id="{33C347E1-4657-634B-A369-81659BDD673A}"/>
              </a:ext>
            </a:extLst>
          </p:cNvPr>
          <p:cNvSpPr txBox="1"/>
          <p:nvPr/>
        </p:nvSpPr>
        <p:spPr>
          <a:xfrm>
            <a:off x="18623637" y="23480289"/>
            <a:ext cx="979714" cy="923330"/>
          </a:xfrm>
          <a:prstGeom prst="rect">
            <a:avLst/>
          </a:prstGeom>
          <a:noFill/>
        </p:spPr>
        <p:txBody>
          <a:bodyPr wrap="square" rtlCol="0">
            <a:spAutoFit/>
          </a:bodyPr>
          <a:lstStyle/>
          <a:p>
            <a:r>
              <a:rPr lang="en-US" sz="5400" b="1" dirty="0"/>
              <a:t>C</a:t>
            </a:r>
          </a:p>
        </p:txBody>
      </p:sp>
      <p:sp>
        <p:nvSpPr>
          <p:cNvPr id="29" name="TextBox 28">
            <a:extLst>
              <a:ext uri="{FF2B5EF4-FFF2-40B4-BE49-F238E27FC236}">
                <a16:creationId xmlns:a16="http://schemas.microsoft.com/office/drawing/2014/main" id="{3A6D7B2A-2114-AC47-A761-76FB1ABB7851}"/>
              </a:ext>
            </a:extLst>
          </p:cNvPr>
          <p:cNvSpPr txBox="1"/>
          <p:nvPr/>
        </p:nvSpPr>
        <p:spPr>
          <a:xfrm>
            <a:off x="25103020" y="23289508"/>
            <a:ext cx="979714" cy="923330"/>
          </a:xfrm>
          <a:prstGeom prst="rect">
            <a:avLst/>
          </a:prstGeom>
          <a:noFill/>
        </p:spPr>
        <p:txBody>
          <a:bodyPr wrap="square" rtlCol="0">
            <a:spAutoFit/>
          </a:bodyPr>
          <a:lstStyle/>
          <a:p>
            <a:r>
              <a:rPr lang="en-US" sz="5400" b="1" dirty="0"/>
              <a:t>D</a:t>
            </a:r>
          </a:p>
        </p:txBody>
      </p:sp>
      <p:sp>
        <p:nvSpPr>
          <p:cNvPr id="31" name="TextBox 30">
            <a:extLst>
              <a:ext uri="{FF2B5EF4-FFF2-40B4-BE49-F238E27FC236}">
                <a16:creationId xmlns:a16="http://schemas.microsoft.com/office/drawing/2014/main" id="{52AC08FD-D162-DD46-8C24-F70B9846DE26}"/>
              </a:ext>
            </a:extLst>
          </p:cNvPr>
          <p:cNvSpPr txBox="1"/>
          <p:nvPr/>
        </p:nvSpPr>
        <p:spPr>
          <a:xfrm>
            <a:off x="3380992" y="31769909"/>
            <a:ext cx="979714" cy="923330"/>
          </a:xfrm>
          <a:prstGeom prst="rect">
            <a:avLst/>
          </a:prstGeom>
          <a:noFill/>
        </p:spPr>
        <p:txBody>
          <a:bodyPr wrap="square" rtlCol="0">
            <a:spAutoFit/>
          </a:bodyPr>
          <a:lstStyle/>
          <a:p>
            <a:r>
              <a:rPr lang="en-US" sz="5400" b="1" dirty="0"/>
              <a:t>E</a:t>
            </a:r>
          </a:p>
        </p:txBody>
      </p:sp>
      <p:sp>
        <p:nvSpPr>
          <p:cNvPr id="32" name="TextBox 31">
            <a:extLst>
              <a:ext uri="{FF2B5EF4-FFF2-40B4-BE49-F238E27FC236}">
                <a16:creationId xmlns:a16="http://schemas.microsoft.com/office/drawing/2014/main" id="{2D602573-A8C5-6948-A6B4-E5DD5F44E550}"/>
              </a:ext>
            </a:extLst>
          </p:cNvPr>
          <p:cNvSpPr txBox="1"/>
          <p:nvPr/>
        </p:nvSpPr>
        <p:spPr>
          <a:xfrm>
            <a:off x="14090894" y="31875568"/>
            <a:ext cx="979714" cy="923330"/>
          </a:xfrm>
          <a:prstGeom prst="rect">
            <a:avLst/>
          </a:prstGeom>
          <a:noFill/>
        </p:spPr>
        <p:txBody>
          <a:bodyPr wrap="square" rtlCol="0">
            <a:spAutoFit/>
          </a:bodyPr>
          <a:lstStyle/>
          <a:p>
            <a:r>
              <a:rPr lang="en-US" sz="5400" b="1" dirty="0"/>
              <a:t>F</a:t>
            </a:r>
          </a:p>
        </p:txBody>
      </p:sp>
      <p:sp>
        <p:nvSpPr>
          <p:cNvPr id="39" name="Round Diagonal Corner of Rectangle 38">
            <a:extLst>
              <a:ext uri="{FF2B5EF4-FFF2-40B4-BE49-F238E27FC236}">
                <a16:creationId xmlns:a16="http://schemas.microsoft.com/office/drawing/2014/main" id="{7C2C0100-F21E-784A-A8CA-1BE5125724EF}"/>
              </a:ext>
            </a:extLst>
          </p:cNvPr>
          <p:cNvSpPr/>
          <p:nvPr/>
        </p:nvSpPr>
        <p:spPr>
          <a:xfrm>
            <a:off x="23056798" y="33900503"/>
            <a:ext cx="8098749" cy="4847723"/>
          </a:xfrm>
          <a:prstGeom prst="round2DiagRect">
            <a:avLst/>
          </a:prstGeom>
          <a:blipFill>
            <a:blip r:embed="rId18">
              <a:biLevel thresh="75000"/>
              <a:extLst>
                <a:ext uri="{BEBA8EAE-BF5A-486C-A8C5-ECC9F3942E4B}">
                  <a14:imgProps xmlns:a14="http://schemas.microsoft.com/office/drawing/2010/main">
                    <a14:imgLayer r:embed="rId19">
                      <a14:imgEffect>
                        <a14:artisticMarker/>
                      </a14:imgEffect>
                      <a14:imgEffect>
                        <a14:colorTemperature colorTemp="4700"/>
                      </a14:imgEffect>
                      <a14:imgEffect>
                        <a14:saturation sat="400000"/>
                      </a14:imgEffect>
                      <a14:imgEffect>
                        <a14:brightnessContrast contrast="2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r>
              <a:rPr lang="en-US" sz="2800" b="1" i="1" dirty="0">
                <a:effectLst/>
                <a:ea typeface="SimSun" panose="02010600030101010101" pitchFamily="2" charset="-122"/>
                <a:cs typeface="Calibri" panose="020F0502020204030204" pitchFamily="34" charset="0"/>
              </a:rPr>
              <a:t>Adsorption kinetics &amp; isotherms</a:t>
            </a:r>
            <a:endParaRPr lang="en-US" sz="2800" dirty="0">
              <a:solidFill>
                <a:schemeClr val="tx1"/>
              </a:solidFill>
            </a:endParaRPr>
          </a:p>
          <a:p>
            <a:r>
              <a:rPr lang="en-GB" sz="2800" dirty="0"/>
              <a:t>Kinetic analysis of PSNP biosorption by TRVE showed a rapid initial uptake that reached equilibrium and fit well to a pseudo-first-order model, indicating a physisorption-driven process (Fig. 3E). Equilibrium adsorption isotherms (Fig. 3F) were described by the Langmuir–Freundlich model, revealing heterogeneous binding sites and strong TRVE affinity for PSNPs. </a:t>
            </a:r>
            <a:endParaRPr lang="en-GB" sz="2400" dirty="0">
              <a:solidFill>
                <a:schemeClr val="tx1"/>
              </a:solidFill>
            </a:endParaRPr>
          </a:p>
        </p:txBody>
      </p:sp>
      <p:sp>
        <p:nvSpPr>
          <p:cNvPr id="42" name="Round Diagonal Corner of Rectangle 41">
            <a:extLst>
              <a:ext uri="{FF2B5EF4-FFF2-40B4-BE49-F238E27FC236}">
                <a16:creationId xmlns:a16="http://schemas.microsoft.com/office/drawing/2014/main" id="{6A226431-56D3-9343-B69B-4F3C3AD1DD69}"/>
              </a:ext>
            </a:extLst>
          </p:cNvPr>
          <p:cNvSpPr/>
          <p:nvPr/>
        </p:nvSpPr>
        <p:spPr>
          <a:xfrm>
            <a:off x="599697" y="19981293"/>
            <a:ext cx="7747478" cy="2873513"/>
          </a:xfrm>
          <a:prstGeom prst="round2DiagRect">
            <a:avLst/>
          </a:prstGeom>
          <a:blipFill>
            <a:blip r:embed="rId24">
              <a:grayscl/>
              <a:extLst>
                <a:ext uri="{BEBA8EAE-BF5A-486C-A8C5-ECC9F3942E4B}">
                  <a14:imgProps xmlns:a14="http://schemas.microsoft.com/office/drawing/2010/main">
                    <a14:imgLayer r:embed="rId19">
                      <a14:imgEffect>
                        <a14:artisticMarker/>
                      </a14:imgEffect>
                      <a14:imgEffect>
                        <a14:sharpenSoften amount="50000"/>
                      </a14:imgEffect>
                      <a14:imgEffect>
                        <a14:saturation sat="400000"/>
                      </a14:imgEffect>
                      <a14:imgEffect>
                        <a14:brightnessContrast contrast="-4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pPr algn="just"/>
            <a:r>
              <a:rPr lang="en-US" sz="2800" b="1" i="1" dirty="0">
                <a:solidFill>
                  <a:schemeClr val="tx1"/>
                </a:solidFill>
              </a:rPr>
              <a:t>Detection of </a:t>
            </a:r>
            <a:r>
              <a:rPr lang="en-US" sz="2800" b="1" i="1" dirty="0" err="1">
                <a:solidFill>
                  <a:schemeClr val="tx1"/>
                </a:solidFill>
              </a:rPr>
              <a:t>nanoplastics</a:t>
            </a:r>
            <a:endParaRPr lang="en-US" sz="2800" b="1" i="1" dirty="0">
              <a:solidFill>
                <a:schemeClr val="tx1"/>
              </a:solidFill>
            </a:endParaRPr>
          </a:p>
          <a:p>
            <a:r>
              <a:rPr lang="en-GB" sz="2800" dirty="0"/>
              <a:t>Eu concentrations in the effluent were quantified using ICP-OES to assess adsorption efficiency. Furthermore, LA-ICP-MS was employed to resolve the presence and distribution </a:t>
            </a:r>
            <a:r>
              <a:rPr lang="en-GB" sz="2800" dirty="0" err="1"/>
              <a:t>EuPSNPs</a:t>
            </a:r>
            <a:r>
              <a:rPr lang="en-GB" sz="2800" dirty="0"/>
              <a:t> within the biomass-packed column.</a:t>
            </a:r>
            <a:endParaRPr lang="en-GB" sz="2800" dirty="0">
              <a:solidFill>
                <a:schemeClr val="tx1"/>
              </a:solidFill>
            </a:endParaRPr>
          </a:p>
        </p:txBody>
      </p:sp>
    </p:spTree>
    <p:extLst>
      <p:ext uri="{BB962C8B-B14F-4D97-AF65-F5344CB8AC3E}">
        <p14:creationId xmlns:p14="http://schemas.microsoft.com/office/powerpoint/2010/main" val="213362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ravokotnik 35">
            <a:extLst>
              <a:ext uri="{FF2B5EF4-FFF2-40B4-BE49-F238E27FC236}">
                <a16:creationId xmlns:a16="http://schemas.microsoft.com/office/drawing/2014/main" id="{1176F9A5-F2C6-0D45-0EBA-A4AF40096733}"/>
              </a:ext>
            </a:extLst>
          </p:cNvPr>
          <p:cNvSpPr/>
          <p:nvPr/>
        </p:nvSpPr>
        <p:spPr>
          <a:xfrm>
            <a:off x="27023522" y="26955868"/>
            <a:ext cx="3326860" cy="558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12">
            <a:extLst>
              <a:ext uri="{FF2B5EF4-FFF2-40B4-BE49-F238E27FC236}">
                <a16:creationId xmlns:a16="http://schemas.microsoft.com/office/drawing/2014/main" id="{7352364A-44EA-9A45-BA65-A4A2A2E1D93F}"/>
              </a:ext>
            </a:extLst>
          </p:cNvPr>
          <p:cNvPicPr>
            <a:picLocks noChangeAspect="1"/>
          </p:cNvPicPr>
          <p:nvPr/>
        </p:nvPicPr>
        <p:blipFill>
          <a:blip r:embed="rId3">
            <a:alphaModFix/>
            <a:grayscl/>
            <a:extLst>
              <a:ext uri="{BEBA8EAE-BF5A-486C-A8C5-ECC9F3942E4B}">
                <a14:imgProps xmlns:a14="http://schemas.microsoft.com/office/drawing/2010/main">
                  <a14:imgLayer r:embed="rId4">
                    <a14:imgEffect>
                      <a14:artisticPaintStrokes/>
                    </a14:imgEffect>
                    <a14:imgEffect>
                      <a14:sharpenSoften amount="50000"/>
                    </a14:imgEffect>
                    <a14:imgEffect>
                      <a14:saturation sat="66000"/>
                    </a14:imgEffect>
                    <a14:imgEffect>
                      <a14:brightnessContrast contrast="40000"/>
                    </a14:imgEffect>
                  </a14:imgLayer>
                </a14:imgProps>
              </a:ext>
            </a:extLst>
          </a:blip>
          <a:stretch>
            <a:fillRect/>
          </a:stretch>
        </p:blipFill>
        <p:spPr>
          <a:xfrm rot="10800000">
            <a:off x="0" y="-941"/>
            <a:ext cx="31715075" cy="30045865"/>
          </a:xfrm>
          <a:prstGeom prst="rect">
            <a:avLst/>
          </a:prstGeom>
        </p:spPr>
      </p:pic>
      <p:pic>
        <p:nvPicPr>
          <p:cNvPr id="14" name="Picture 13">
            <a:extLst>
              <a:ext uri="{FF2B5EF4-FFF2-40B4-BE49-F238E27FC236}">
                <a16:creationId xmlns:a16="http://schemas.microsoft.com/office/drawing/2014/main" id="{69BE38BC-173C-394B-B12F-53F6B9F0907E}"/>
              </a:ext>
            </a:extLst>
          </p:cNvPr>
          <p:cNvPicPr>
            <a:picLocks noChangeAspect="1"/>
          </p:cNvPicPr>
          <p:nvPr/>
        </p:nvPicPr>
        <p:blipFill rotWithShape="1">
          <a:blip r:embed="rId5">
            <a:alphaModFix/>
            <a:grayscl/>
            <a:extLst>
              <a:ext uri="{BEBA8EAE-BF5A-486C-A8C5-ECC9F3942E4B}">
                <a14:imgProps xmlns:a14="http://schemas.microsoft.com/office/drawing/2010/main">
                  <a14:imgLayer r:embed="rId4">
                    <a14:imgEffect>
                      <a14:artisticPaintStrokes/>
                    </a14:imgEffect>
                    <a14:imgEffect>
                      <a14:saturation sat="66000"/>
                    </a14:imgEffect>
                    <a14:imgEffect>
                      <a14:brightnessContrast contrast="40000"/>
                    </a14:imgEffect>
                  </a14:imgLayer>
                </a14:imgProps>
              </a:ext>
            </a:extLst>
          </a:blip>
          <a:srcRect l="44979" r="-1"/>
          <a:stretch/>
        </p:blipFill>
        <p:spPr>
          <a:xfrm rot="16200000">
            <a:off x="7130508" y="20382459"/>
            <a:ext cx="17448706" cy="31715076"/>
          </a:xfrm>
          <a:prstGeom prst="rect">
            <a:avLst/>
          </a:prstGeom>
        </p:spPr>
      </p:pic>
      <p:sp>
        <p:nvSpPr>
          <p:cNvPr id="4" name="Round Diagonal Corner of Rectangle 3">
            <a:extLst>
              <a:ext uri="{FF2B5EF4-FFF2-40B4-BE49-F238E27FC236}">
                <a16:creationId xmlns:a16="http://schemas.microsoft.com/office/drawing/2014/main" id="{BB3575C7-52D1-7D41-ADF5-A55FF2746D66}"/>
              </a:ext>
            </a:extLst>
          </p:cNvPr>
          <p:cNvSpPr/>
          <p:nvPr/>
        </p:nvSpPr>
        <p:spPr>
          <a:xfrm>
            <a:off x="854941" y="441804"/>
            <a:ext cx="22272172" cy="6873009"/>
          </a:xfrm>
          <a:prstGeom prst="round2DiagRect">
            <a:avLst/>
          </a:prstGeom>
          <a:blipFill>
            <a:blip r:embed="rId6">
              <a:alphaModFix/>
              <a:biLevel thresh="25000"/>
              <a:extLst>
                <a:ext uri="{BEBA8EAE-BF5A-486C-A8C5-ECC9F3942E4B}">
                  <a14:imgProps xmlns:a14="http://schemas.microsoft.com/office/drawing/2010/main">
                    <a14:imgLayer r:embed="rId7">
                      <a14:imgEffect>
                        <a14:artisticPhotocopy/>
                      </a14:imgEffect>
                      <a14:imgEffect>
                        <a14:saturation sat="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a:lnSpc>
                <a:spcPct val="115000"/>
              </a:lnSpc>
              <a:spcAft>
                <a:spcPts val="1200"/>
              </a:spcAft>
            </a:pPr>
            <a:r>
              <a:rPr lang="en-GB" sz="9600" dirty="0">
                <a:solidFill>
                  <a:schemeClr val="tx1"/>
                </a:solidFill>
              </a:rPr>
              <a:t>Electrochemical Monitoring of </a:t>
            </a:r>
            <a:r>
              <a:rPr lang="en-GB" sz="9600" dirty="0">
                <a:solidFill>
                  <a:srgbClr val="C00000"/>
                </a:solidFill>
              </a:rPr>
              <a:t>Polystyrene </a:t>
            </a:r>
            <a:r>
              <a:rPr lang="en-GB" sz="9600" dirty="0" err="1">
                <a:solidFill>
                  <a:srgbClr val="C00000"/>
                </a:solidFill>
              </a:rPr>
              <a:t>Nanoplastics</a:t>
            </a:r>
            <a:r>
              <a:rPr lang="en-GB" sz="9600" dirty="0">
                <a:solidFill>
                  <a:srgbClr val="C00000"/>
                </a:solidFill>
              </a:rPr>
              <a:t> </a:t>
            </a:r>
            <a:r>
              <a:rPr lang="en-GB" sz="9600" dirty="0">
                <a:solidFill>
                  <a:schemeClr val="tx1"/>
                </a:solidFill>
              </a:rPr>
              <a:t>– Fungal Biomass Interactions for Advanced Sensing Applications</a:t>
            </a:r>
          </a:p>
        </p:txBody>
      </p:sp>
      <p:sp>
        <p:nvSpPr>
          <p:cNvPr id="5" name="Round Diagonal Corner of Rectangle 4">
            <a:extLst>
              <a:ext uri="{FF2B5EF4-FFF2-40B4-BE49-F238E27FC236}">
                <a16:creationId xmlns:a16="http://schemas.microsoft.com/office/drawing/2014/main" id="{4B3EDA93-8F1F-0544-81F3-B1B3DBEE257F}"/>
              </a:ext>
            </a:extLst>
          </p:cNvPr>
          <p:cNvSpPr/>
          <p:nvPr/>
        </p:nvSpPr>
        <p:spPr>
          <a:xfrm>
            <a:off x="854941" y="7351273"/>
            <a:ext cx="22272172" cy="2122714"/>
          </a:xfrm>
          <a:prstGeom prst="round2DiagRect">
            <a:avLst/>
          </a:prstGeom>
          <a: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WatercolorSponge/>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tx1"/>
                </a:solidFill>
              </a:rPr>
              <a:t>Tia </a:t>
            </a:r>
            <a:r>
              <a:rPr lang="en-US" sz="4000" b="1" u="sng" dirty="0" err="1">
                <a:solidFill>
                  <a:schemeClr val="tx1"/>
                </a:solidFill>
              </a:rPr>
              <a:t>Kralj</a:t>
            </a:r>
            <a:r>
              <a:rPr lang="en-US" sz="4000" b="1" u="sng" dirty="0">
                <a:solidFill>
                  <a:schemeClr val="tx1"/>
                </a:solidFill>
              </a:rPr>
              <a:t>*</a:t>
            </a:r>
            <a:r>
              <a:rPr lang="en-US" sz="4000" b="1" dirty="0">
                <a:solidFill>
                  <a:schemeClr val="tx1"/>
                </a:solidFill>
              </a:rPr>
              <a:t>,</a:t>
            </a:r>
            <a:r>
              <a:rPr lang="en-US" sz="4000" b="1" baseline="30000" dirty="0">
                <a:solidFill>
                  <a:schemeClr val="tx1"/>
                </a:solidFill>
              </a:rPr>
              <a:t>1</a:t>
            </a:r>
            <a:r>
              <a:rPr lang="en-US" sz="4000" b="1" dirty="0">
                <a:solidFill>
                  <a:schemeClr val="tx1"/>
                </a:solidFill>
              </a:rPr>
              <a:t> Andrej Gregori,</a:t>
            </a:r>
            <a:r>
              <a:rPr lang="en-US" sz="4000" b="1" baseline="30000" dirty="0">
                <a:solidFill>
                  <a:schemeClr val="tx1"/>
                </a:solidFill>
              </a:rPr>
              <a:t>2,3</a:t>
            </a:r>
            <a:r>
              <a:rPr lang="en-US" sz="4000" b="1" dirty="0">
                <a:solidFill>
                  <a:schemeClr val="tx1"/>
                </a:solidFill>
              </a:rPr>
              <a:t> Gregor Marolt,</a:t>
            </a:r>
            <a:r>
              <a:rPr lang="en-US" sz="4000" b="1" baseline="30000" dirty="0">
                <a:solidFill>
                  <a:schemeClr val="tx1"/>
                </a:solidFill>
              </a:rPr>
              <a:t>1</a:t>
            </a:r>
            <a:endParaRPr lang="en-GB" sz="4000" b="1" dirty="0">
              <a:solidFill>
                <a:schemeClr val="tx1"/>
              </a:solidFill>
            </a:endParaRPr>
          </a:p>
          <a:p>
            <a:pPr algn="ctr"/>
            <a:r>
              <a:rPr lang="en-US" sz="3200" baseline="30000" dirty="0">
                <a:solidFill>
                  <a:schemeClr val="tx1"/>
                </a:solidFill>
              </a:rPr>
              <a:t>1</a:t>
            </a:r>
            <a:r>
              <a:rPr lang="en-US" sz="3200" dirty="0">
                <a:solidFill>
                  <a:schemeClr val="tx1"/>
                </a:solidFill>
              </a:rPr>
              <a:t> Faculty of Chemistry and Chemical Technology, University of Ljubljana, </a:t>
            </a:r>
            <a:r>
              <a:rPr lang="en-US" sz="3200" dirty="0" err="1">
                <a:solidFill>
                  <a:schemeClr val="tx1"/>
                </a:solidFill>
              </a:rPr>
              <a:t>Večna</a:t>
            </a:r>
            <a:r>
              <a:rPr lang="en-US" sz="3200" dirty="0">
                <a:solidFill>
                  <a:schemeClr val="tx1"/>
                </a:solidFill>
              </a:rPr>
              <a:t> pot 113, </a:t>
            </a:r>
            <a:r>
              <a:rPr lang="en-US" sz="3200" i="1" dirty="0">
                <a:solidFill>
                  <a:schemeClr val="tx1"/>
                </a:solidFill>
              </a:rPr>
              <a:t>SI</a:t>
            </a:r>
            <a:r>
              <a:rPr lang="en-US" sz="3200" dirty="0">
                <a:solidFill>
                  <a:schemeClr val="tx1"/>
                </a:solidFill>
              </a:rPr>
              <a:t>-1000 Ljubljana, Slovenia </a:t>
            </a:r>
            <a:r>
              <a:rPr lang="en-US" sz="3200" baseline="30000" dirty="0">
                <a:solidFill>
                  <a:schemeClr val="tx1"/>
                </a:solidFill>
              </a:rPr>
              <a:t>2 </a:t>
            </a:r>
            <a:r>
              <a:rPr lang="en-US" sz="3200" dirty="0">
                <a:solidFill>
                  <a:schemeClr val="tx1"/>
                </a:solidFill>
              </a:rPr>
              <a:t>Biotechnical Faculty, University of Ljubljana, </a:t>
            </a:r>
            <a:r>
              <a:rPr lang="en-US" sz="3200" dirty="0" err="1">
                <a:solidFill>
                  <a:schemeClr val="tx1"/>
                </a:solidFill>
              </a:rPr>
              <a:t>Jamnikarjeva</a:t>
            </a:r>
            <a:r>
              <a:rPr lang="en-US" sz="3200" dirty="0">
                <a:solidFill>
                  <a:schemeClr val="tx1"/>
                </a:solidFill>
              </a:rPr>
              <a:t> 101, </a:t>
            </a:r>
            <a:r>
              <a:rPr lang="en-US" sz="3200" i="1" dirty="0">
                <a:solidFill>
                  <a:schemeClr val="tx1"/>
                </a:solidFill>
              </a:rPr>
              <a:t>SI</a:t>
            </a:r>
            <a:r>
              <a:rPr lang="en-US" sz="3200" dirty="0">
                <a:solidFill>
                  <a:schemeClr val="tx1"/>
                </a:solidFill>
              </a:rPr>
              <a:t>-1000 Ljubljana, Slovenia</a:t>
            </a:r>
            <a:endParaRPr lang="en-GB" sz="3200" dirty="0">
              <a:solidFill>
                <a:schemeClr val="tx1"/>
              </a:solidFill>
            </a:endParaRPr>
          </a:p>
          <a:p>
            <a:pPr algn="ctr"/>
            <a:r>
              <a:rPr lang="sl-SI" sz="3200" baseline="30000" dirty="0">
                <a:solidFill>
                  <a:schemeClr val="tx1"/>
                </a:solidFill>
              </a:rPr>
              <a:t>3 </a:t>
            </a:r>
            <a:r>
              <a:rPr lang="en-US" sz="3200" dirty="0" err="1">
                <a:solidFill>
                  <a:schemeClr val="tx1"/>
                </a:solidFill>
              </a:rPr>
              <a:t>MycoMedica</a:t>
            </a:r>
            <a:r>
              <a:rPr lang="en-US" sz="3200" dirty="0">
                <a:solidFill>
                  <a:schemeClr val="tx1"/>
                </a:solidFill>
              </a:rPr>
              <a:t> Ltd, </a:t>
            </a:r>
            <a:r>
              <a:rPr lang="en-US" sz="3200" dirty="0" err="1">
                <a:solidFill>
                  <a:schemeClr val="tx1"/>
                </a:solidFill>
              </a:rPr>
              <a:t>Podkoren</a:t>
            </a:r>
            <a:r>
              <a:rPr lang="en-US" sz="3200" dirty="0">
                <a:solidFill>
                  <a:schemeClr val="tx1"/>
                </a:solidFill>
              </a:rPr>
              <a:t> 72, </a:t>
            </a:r>
            <a:r>
              <a:rPr lang="en-US" sz="3200" i="1" dirty="0">
                <a:solidFill>
                  <a:schemeClr val="tx1"/>
                </a:solidFill>
              </a:rPr>
              <a:t>SI</a:t>
            </a:r>
            <a:r>
              <a:rPr lang="en-US" sz="3200" dirty="0">
                <a:solidFill>
                  <a:schemeClr val="tx1"/>
                </a:solidFill>
              </a:rPr>
              <a:t>-4280 Kranjska Gora, Slovenia</a:t>
            </a:r>
            <a:endParaRPr lang="en-GB" sz="3200" dirty="0">
              <a:solidFill>
                <a:schemeClr val="tx1"/>
              </a:solidFill>
            </a:endParaRPr>
          </a:p>
        </p:txBody>
      </p:sp>
      <p:pic>
        <p:nvPicPr>
          <p:cNvPr id="23" name="Picture 22" descr="A diagram of a chemical reaction&#10;&#10;Description automatically generated">
            <a:extLst>
              <a:ext uri="{FF2B5EF4-FFF2-40B4-BE49-F238E27FC236}">
                <a16:creationId xmlns:a16="http://schemas.microsoft.com/office/drawing/2014/main" id="{D4504A76-21DB-3F40-8029-54211AEFD6A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0629738" y="9902591"/>
            <a:ext cx="20641971" cy="11245320"/>
          </a:xfrm>
          <a:prstGeom prst="rect">
            <a:avLst/>
          </a:prstGeom>
          <a:ln>
            <a:solidFill>
              <a:schemeClr val="tx1"/>
            </a:solidFill>
          </a:ln>
        </p:spPr>
      </p:pic>
      <p:pic>
        <p:nvPicPr>
          <p:cNvPr id="1028" name="Picture 4" descr="UUNIOZ_Nanoplastics pollution in the Ocean - NIOZ">
            <a:extLst>
              <a:ext uri="{FF2B5EF4-FFF2-40B4-BE49-F238E27FC236}">
                <a16:creationId xmlns:a16="http://schemas.microsoft.com/office/drawing/2014/main" id="{11E59717-F4AE-264D-83EE-1390A067FC9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936172" y="34938401"/>
            <a:ext cx="13345885" cy="6722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Round Diagonal Corner of Rectangle 27">
            <a:extLst>
              <a:ext uri="{FF2B5EF4-FFF2-40B4-BE49-F238E27FC236}">
                <a16:creationId xmlns:a16="http://schemas.microsoft.com/office/drawing/2014/main" id="{911A33B1-0FC7-0843-9E41-3D6AE7A0D7CA}"/>
              </a:ext>
            </a:extLst>
          </p:cNvPr>
          <p:cNvSpPr/>
          <p:nvPr/>
        </p:nvSpPr>
        <p:spPr>
          <a:xfrm>
            <a:off x="854941" y="42735913"/>
            <a:ext cx="28231688" cy="2228436"/>
          </a:xfrm>
          <a:prstGeom prst="round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i="1" dirty="0">
              <a:solidFill>
                <a:srgbClr val="C00000"/>
              </a:solidFill>
            </a:endParaRPr>
          </a:p>
          <a:p>
            <a:pPr algn="just"/>
            <a:r>
              <a:rPr lang="en-US" sz="2800" b="1" i="1" dirty="0">
                <a:solidFill>
                  <a:schemeClr val="tx1"/>
                </a:solidFill>
              </a:rPr>
              <a:t>References </a:t>
            </a:r>
            <a:endParaRPr lang="en-US" sz="2400" i="1" dirty="0">
              <a:solidFill>
                <a:schemeClr val="tx1"/>
              </a:solidFill>
            </a:endParaRPr>
          </a:p>
          <a:p>
            <a:pPr lvl="0"/>
            <a:r>
              <a:rPr lang="en-US" sz="2400" dirty="0">
                <a:solidFill>
                  <a:schemeClr val="tx1"/>
                </a:solidFill>
              </a:rPr>
              <a:t>[1] </a:t>
            </a:r>
            <a:r>
              <a:rPr lang="en-GB" sz="2400" dirty="0">
                <a:solidFill>
                  <a:schemeClr val="tx1"/>
                </a:solidFill>
              </a:rPr>
              <a:t>Sana, S. S.; </a:t>
            </a:r>
            <a:r>
              <a:rPr lang="en-GB" sz="2400" dirty="0" err="1">
                <a:solidFill>
                  <a:schemeClr val="tx1"/>
                </a:solidFill>
              </a:rPr>
              <a:t>Dogiparthi</a:t>
            </a:r>
            <a:r>
              <a:rPr lang="en-GB" sz="2400" dirty="0">
                <a:solidFill>
                  <a:schemeClr val="tx1"/>
                </a:solidFill>
              </a:rPr>
              <a:t>, L. K.; Gangadhar, L.; </a:t>
            </a:r>
            <a:r>
              <a:rPr lang="en-GB" sz="2400" dirty="0" err="1">
                <a:solidFill>
                  <a:schemeClr val="tx1"/>
                </a:solidFill>
              </a:rPr>
              <a:t>Chakravorty</a:t>
            </a:r>
            <a:r>
              <a:rPr lang="en-GB" sz="2400" dirty="0">
                <a:solidFill>
                  <a:schemeClr val="tx1"/>
                </a:solidFill>
              </a:rPr>
              <a:t>, A.; Abhishek, N. Effects of microplastics and </a:t>
            </a:r>
            <a:r>
              <a:rPr lang="en-GB" sz="2400" dirty="0" err="1">
                <a:solidFill>
                  <a:schemeClr val="tx1"/>
                </a:solidFill>
              </a:rPr>
              <a:t>nanoplastics</a:t>
            </a:r>
            <a:r>
              <a:rPr lang="en-GB" sz="2400" dirty="0">
                <a:solidFill>
                  <a:schemeClr val="tx1"/>
                </a:solidFill>
              </a:rPr>
              <a:t> on marine environment and human health. </a:t>
            </a:r>
            <a:r>
              <a:rPr lang="en-GB" sz="2400" i="1" dirty="0">
                <a:solidFill>
                  <a:schemeClr val="tx1"/>
                </a:solidFill>
              </a:rPr>
              <a:t>Environ. Sci. </a:t>
            </a:r>
            <a:r>
              <a:rPr lang="en-GB" sz="2400" i="1" dirty="0" err="1">
                <a:solidFill>
                  <a:schemeClr val="tx1"/>
                </a:solidFill>
              </a:rPr>
              <a:t>Pollut</a:t>
            </a:r>
            <a:r>
              <a:rPr lang="en-GB" sz="2400" i="1" dirty="0">
                <a:solidFill>
                  <a:schemeClr val="tx1"/>
                </a:solidFill>
              </a:rPr>
              <a:t>. Res.</a:t>
            </a:r>
            <a:r>
              <a:rPr lang="en-GB" sz="2400" dirty="0">
                <a:solidFill>
                  <a:schemeClr val="tx1"/>
                </a:solidFill>
              </a:rPr>
              <a:t> </a:t>
            </a:r>
            <a:r>
              <a:rPr lang="en-GB" sz="2400" b="1" dirty="0">
                <a:solidFill>
                  <a:schemeClr val="tx1"/>
                </a:solidFill>
              </a:rPr>
              <a:t>2020</a:t>
            </a:r>
            <a:r>
              <a:rPr lang="en-GB" sz="2400" dirty="0">
                <a:solidFill>
                  <a:schemeClr val="tx1"/>
                </a:solidFill>
              </a:rPr>
              <a:t>, </a:t>
            </a:r>
            <a:r>
              <a:rPr lang="en-GB" sz="2400" i="1" dirty="0">
                <a:solidFill>
                  <a:schemeClr val="tx1"/>
                </a:solidFill>
              </a:rPr>
              <a:t>27</a:t>
            </a:r>
            <a:r>
              <a:rPr lang="en-GB" sz="2400" dirty="0">
                <a:solidFill>
                  <a:schemeClr val="tx1"/>
                </a:solidFill>
              </a:rPr>
              <a:t> (36), 44743–44756.</a:t>
            </a:r>
          </a:p>
          <a:p>
            <a:pPr lvl="0"/>
            <a:r>
              <a:rPr lang="en-US" sz="2400" dirty="0">
                <a:solidFill>
                  <a:schemeClr val="tx1"/>
                </a:solidFill>
              </a:rPr>
              <a:t>[2] </a:t>
            </a:r>
            <a:r>
              <a:rPr lang="en-GB" sz="2400" dirty="0">
                <a:solidFill>
                  <a:schemeClr val="tx1"/>
                </a:solidFill>
              </a:rPr>
              <a:t>Zhang, B.; Chao, J.; Chen, L.; Liu, L.; Yang, X.; Wang, Q. Research progress of </a:t>
            </a:r>
            <a:r>
              <a:rPr lang="en-GB" sz="2400" dirty="0" err="1">
                <a:solidFill>
                  <a:schemeClr val="tx1"/>
                </a:solidFill>
              </a:rPr>
              <a:t>nanoplastics</a:t>
            </a:r>
            <a:r>
              <a:rPr lang="en-GB" sz="2400" dirty="0">
                <a:solidFill>
                  <a:schemeClr val="tx1"/>
                </a:solidFill>
              </a:rPr>
              <a:t> in freshwater. </a:t>
            </a:r>
            <a:r>
              <a:rPr lang="en-GB" sz="2400" i="1" dirty="0">
                <a:solidFill>
                  <a:schemeClr val="tx1"/>
                </a:solidFill>
              </a:rPr>
              <a:t>Sci. of The Tot. Environ.</a:t>
            </a:r>
            <a:r>
              <a:rPr lang="en-GB" sz="2400" dirty="0">
                <a:solidFill>
                  <a:schemeClr val="tx1"/>
                </a:solidFill>
              </a:rPr>
              <a:t> </a:t>
            </a:r>
            <a:r>
              <a:rPr lang="en-GB" sz="2400" b="1" dirty="0">
                <a:solidFill>
                  <a:schemeClr val="tx1"/>
                </a:solidFill>
              </a:rPr>
              <a:t>2021</a:t>
            </a:r>
            <a:r>
              <a:rPr lang="en-GB" sz="2400" dirty="0">
                <a:solidFill>
                  <a:schemeClr val="tx1"/>
                </a:solidFill>
              </a:rPr>
              <a:t>, </a:t>
            </a:r>
            <a:r>
              <a:rPr lang="en-GB" sz="2400" i="1" dirty="0">
                <a:solidFill>
                  <a:schemeClr val="tx1"/>
                </a:solidFill>
              </a:rPr>
              <a:t>757</a:t>
            </a:r>
            <a:r>
              <a:rPr lang="en-GB" sz="2400" dirty="0">
                <a:solidFill>
                  <a:schemeClr val="tx1"/>
                </a:solidFill>
              </a:rPr>
              <a:t>, 143791.</a:t>
            </a:r>
          </a:p>
          <a:p>
            <a:pPr lvl="0"/>
            <a:r>
              <a:rPr lang="en-US" sz="2400" dirty="0">
                <a:solidFill>
                  <a:schemeClr val="tx1"/>
                </a:solidFill>
              </a:rPr>
              <a:t>[3] </a:t>
            </a:r>
            <a:r>
              <a:rPr lang="en-US" sz="2400" dirty="0" err="1">
                <a:solidFill>
                  <a:schemeClr val="tx1"/>
                </a:solidFill>
              </a:rPr>
              <a:t>Walcarius</a:t>
            </a:r>
            <a:r>
              <a:rPr lang="en-US" sz="2400" dirty="0">
                <a:solidFill>
                  <a:schemeClr val="tx1"/>
                </a:solidFill>
              </a:rPr>
              <a:t>, A. </a:t>
            </a:r>
            <a:r>
              <a:rPr lang="en-GB" sz="2400" dirty="0" err="1">
                <a:solidFill>
                  <a:schemeClr val="tx1"/>
                </a:solidFill>
              </a:rPr>
              <a:t>Electrochem</a:t>
            </a:r>
            <a:r>
              <a:rPr lang="en-GB" sz="2400" dirty="0">
                <a:solidFill>
                  <a:schemeClr val="tx1"/>
                </a:solidFill>
              </a:rPr>
              <a:t>. </a:t>
            </a:r>
            <a:r>
              <a:rPr lang="en-GB" sz="2400" dirty="0" err="1">
                <a:solidFill>
                  <a:schemeClr val="tx1"/>
                </a:solidFill>
              </a:rPr>
              <a:t>applic</a:t>
            </a:r>
            <a:r>
              <a:rPr lang="en-GB" sz="2400" dirty="0">
                <a:solidFill>
                  <a:schemeClr val="tx1"/>
                </a:solidFill>
              </a:rPr>
              <a:t>. of silica-based materials. </a:t>
            </a:r>
            <a:r>
              <a:rPr lang="en-US" sz="2400" i="1" dirty="0">
                <a:solidFill>
                  <a:schemeClr val="tx1"/>
                </a:solidFill>
              </a:rPr>
              <a:t>Chem. Mater.</a:t>
            </a:r>
            <a:r>
              <a:rPr lang="en-US" sz="2400" dirty="0">
                <a:solidFill>
                  <a:schemeClr val="tx1"/>
                </a:solidFill>
              </a:rPr>
              <a:t> </a:t>
            </a:r>
            <a:r>
              <a:rPr lang="en-US" sz="2400" b="1" dirty="0">
                <a:solidFill>
                  <a:schemeClr val="tx1"/>
                </a:solidFill>
              </a:rPr>
              <a:t>2001</a:t>
            </a:r>
            <a:r>
              <a:rPr lang="en-US" sz="2400" dirty="0">
                <a:solidFill>
                  <a:schemeClr val="tx1"/>
                </a:solidFill>
              </a:rPr>
              <a:t>, </a:t>
            </a:r>
            <a:r>
              <a:rPr lang="en-US" sz="2400" i="1" dirty="0">
                <a:solidFill>
                  <a:schemeClr val="tx1"/>
                </a:solidFill>
              </a:rPr>
              <a:t>13</a:t>
            </a:r>
            <a:r>
              <a:rPr lang="en-US" sz="2400" dirty="0">
                <a:solidFill>
                  <a:schemeClr val="tx1"/>
                </a:solidFill>
              </a:rPr>
              <a:t> (10),</a:t>
            </a:r>
            <a:r>
              <a:rPr lang="en-US" sz="2400" i="1" dirty="0">
                <a:solidFill>
                  <a:schemeClr val="tx1"/>
                </a:solidFill>
              </a:rPr>
              <a:t> </a:t>
            </a:r>
            <a:r>
              <a:rPr lang="en-US" sz="2400" dirty="0">
                <a:solidFill>
                  <a:schemeClr val="tx1"/>
                </a:solidFill>
              </a:rPr>
              <a:t>3351–3372</a:t>
            </a:r>
            <a:endParaRPr lang="en-GB" sz="2400" dirty="0">
              <a:solidFill>
                <a:schemeClr val="tx1"/>
              </a:solidFill>
            </a:endParaRPr>
          </a:p>
          <a:p>
            <a:pPr lvl="0"/>
            <a:r>
              <a:rPr lang="en-US" sz="2400" dirty="0">
                <a:solidFill>
                  <a:schemeClr val="tx1"/>
                </a:solidFill>
              </a:rPr>
              <a:t>[4] </a:t>
            </a:r>
            <a:r>
              <a:rPr lang="en-GB" sz="2400" dirty="0">
                <a:solidFill>
                  <a:schemeClr val="tx1"/>
                </a:solidFill>
              </a:rPr>
              <a:t>Fernández, I.; Sánchez, A.; </a:t>
            </a:r>
            <a:r>
              <a:rPr lang="en-GB" sz="2400" dirty="0" err="1">
                <a:solidFill>
                  <a:schemeClr val="tx1"/>
                </a:solidFill>
              </a:rPr>
              <a:t>Díez</a:t>
            </a:r>
            <a:r>
              <a:rPr lang="en-GB" sz="2400" dirty="0">
                <a:solidFill>
                  <a:schemeClr val="tx1"/>
                </a:solidFill>
              </a:rPr>
              <a:t>, P.; Martínez-Ruiz, P.; Di </a:t>
            </a:r>
            <a:r>
              <a:rPr lang="en-GB" sz="2400" dirty="0" err="1">
                <a:solidFill>
                  <a:schemeClr val="tx1"/>
                </a:solidFill>
              </a:rPr>
              <a:t>Pierro</a:t>
            </a:r>
            <a:r>
              <a:rPr lang="en-GB" sz="2400" dirty="0">
                <a:solidFill>
                  <a:schemeClr val="tx1"/>
                </a:solidFill>
              </a:rPr>
              <a:t>, P.; Porta R.; </a:t>
            </a:r>
            <a:r>
              <a:rPr lang="en-GB" sz="2400" dirty="0" err="1">
                <a:solidFill>
                  <a:schemeClr val="tx1"/>
                </a:solidFill>
              </a:rPr>
              <a:t>Villalonga</a:t>
            </a:r>
            <a:r>
              <a:rPr lang="en-GB" sz="2400" dirty="0">
                <a:solidFill>
                  <a:schemeClr val="tx1"/>
                </a:solidFill>
              </a:rPr>
              <a:t>, R.; </a:t>
            </a:r>
            <a:r>
              <a:rPr lang="en-GB" sz="2400" dirty="0" err="1">
                <a:solidFill>
                  <a:schemeClr val="tx1"/>
                </a:solidFill>
              </a:rPr>
              <a:t>Pingarrón</a:t>
            </a:r>
            <a:r>
              <a:rPr lang="en-GB" sz="2400" dirty="0">
                <a:solidFill>
                  <a:schemeClr val="tx1"/>
                </a:solidFill>
              </a:rPr>
              <a:t>, J. M. Nanochannel-based electrochemical assay for transglutaminase activity. </a:t>
            </a:r>
            <a:r>
              <a:rPr lang="en-GB" sz="2400" i="1" dirty="0">
                <a:solidFill>
                  <a:schemeClr val="tx1"/>
                </a:solidFill>
              </a:rPr>
              <a:t>Chem. </a:t>
            </a:r>
            <a:r>
              <a:rPr lang="en-GB" sz="2400" i="1" dirty="0" err="1">
                <a:solidFill>
                  <a:schemeClr val="tx1"/>
                </a:solidFill>
              </a:rPr>
              <a:t>Communic</a:t>
            </a:r>
            <a:r>
              <a:rPr lang="en-GB" sz="2400" dirty="0">
                <a:solidFill>
                  <a:schemeClr val="tx1"/>
                </a:solidFill>
              </a:rPr>
              <a:t>. </a:t>
            </a:r>
            <a:r>
              <a:rPr lang="en-GB" sz="2400" b="1" dirty="0">
                <a:solidFill>
                  <a:schemeClr val="tx1"/>
                </a:solidFill>
              </a:rPr>
              <a:t>2014</a:t>
            </a:r>
            <a:r>
              <a:rPr lang="en-GB" sz="2400" dirty="0">
                <a:solidFill>
                  <a:schemeClr val="tx1"/>
                </a:solidFill>
              </a:rPr>
              <a:t>, </a:t>
            </a:r>
            <a:r>
              <a:rPr lang="en-GB" sz="2400" i="1" dirty="0">
                <a:solidFill>
                  <a:schemeClr val="tx1"/>
                </a:solidFill>
              </a:rPr>
              <a:t>50</a:t>
            </a:r>
            <a:r>
              <a:rPr lang="en-GB" sz="2400" dirty="0">
                <a:solidFill>
                  <a:schemeClr val="tx1"/>
                </a:solidFill>
              </a:rPr>
              <a:t>, 13356–13358.</a:t>
            </a:r>
          </a:p>
          <a:p>
            <a:pPr lvl="0"/>
            <a:endParaRPr lang="en-GB" sz="2400" dirty="0">
              <a:solidFill>
                <a:schemeClr val="tx1"/>
              </a:solidFill>
            </a:endParaRPr>
          </a:p>
        </p:txBody>
      </p:sp>
      <p:sp>
        <p:nvSpPr>
          <p:cNvPr id="10" name="Round Diagonal Corner of Rectangle 9">
            <a:extLst>
              <a:ext uri="{FF2B5EF4-FFF2-40B4-BE49-F238E27FC236}">
                <a16:creationId xmlns:a16="http://schemas.microsoft.com/office/drawing/2014/main" id="{74751E61-6DC5-6B46-A33A-597FFD2FD7DA}"/>
              </a:ext>
            </a:extLst>
          </p:cNvPr>
          <p:cNvSpPr/>
          <p:nvPr/>
        </p:nvSpPr>
        <p:spPr>
          <a:xfrm>
            <a:off x="854941" y="41660840"/>
            <a:ext cx="7292184" cy="60941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600" b="1" dirty="0">
                <a:solidFill>
                  <a:srgbClr val="C00000"/>
                </a:solidFill>
              </a:rPr>
              <a:t>Fig. 3</a:t>
            </a:r>
            <a:r>
              <a:rPr lang="en-US" sz="2600" dirty="0">
                <a:solidFill>
                  <a:srgbClr val="C00000"/>
                </a:solidFill>
              </a:rPr>
              <a:t> </a:t>
            </a:r>
            <a:r>
              <a:rPr lang="en-GB" sz="2600" dirty="0" err="1">
                <a:solidFill>
                  <a:schemeClr val="tx1"/>
                </a:solidFill>
              </a:rPr>
              <a:t>Nanoplastics</a:t>
            </a:r>
            <a:r>
              <a:rPr lang="en-GB" sz="2600" dirty="0">
                <a:solidFill>
                  <a:schemeClr val="tx1"/>
                </a:solidFill>
              </a:rPr>
              <a:t> pollution in ocean.</a:t>
            </a:r>
            <a:endParaRPr lang="en-US" sz="2600" dirty="0"/>
          </a:p>
        </p:txBody>
      </p:sp>
      <p:sp>
        <p:nvSpPr>
          <p:cNvPr id="11" name="Round Diagonal Corner of Rectangle 10">
            <a:extLst>
              <a:ext uri="{FF2B5EF4-FFF2-40B4-BE49-F238E27FC236}">
                <a16:creationId xmlns:a16="http://schemas.microsoft.com/office/drawing/2014/main" id="{2B6E90AF-5945-6B45-8565-BA4F1F78C139}"/>
              </a:ext>
            </a:extLst>
          </p:cNvPr>
          <p:cNvSpPr/>
          <p:nvPr/>
        </p:nvSpPr>
        <p:spPr>
          <a:xfrm>
            <a:off x="936172" y="9908214"/>
            <a:ext cx="9001296" cy="8336243"/>
          </a:xfrm>
          <a:prstGeom prst="round2DiagRect">
            <a:avLst/>
          </a:prstGeom>
          <a:blipFill>
            <a:blip r:embed="rId14">
              <a:alphaModFix/>
              <a:biLevel thresh="75000"/>
              <a:extLst>
                <a:ext uri="{BEBA8EAE-BF5A-486C-A8C5-ECC9F3942E4B}">
                  <a14:imgProps xmlns:a14="http://schemas.microsoft.com/office/drawing/2010/main">
                    <a14:imgLayer r:embed="rId15">
                      <a14:imgEffect>
                        <a14:saturation sat="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r>
              <a:rPr lang="en-US" sz="3600" b="1" i="1" dirty="0" err="1">
                <a:solidFill>
                  <a:schemeClr val="tx1"/>
                </a:solidFill>
              </a:rPr>
              <a:t>Nanoplastics</a:t>
            </a:r>
            <a:r>
              <a:rPr lang="en-US" sz="3600" b="1" i="1" dirty="0">
                <a:solidFill>
                  <a:schemeClr val="tx1"/>
                </a:solidFill>
              </a:rPr>
              <a:t> in environment</a:t>
            </a:r>
          </a:p>
          <a:p>
            <a:pPr algn="just"/>
            <a:endParaRPr lang="en-US" sz="3200" dirty="0"/>
          </a:p>
          <a:p>
            <a:pPr algn="just"/>
            <a:r>
              <a:rPr lang="en-GB" sz="3200" dirty="0" err="1"/>
              <a:t>Nanoplastics</a:t>
            </a:r>
            <a:r>
              <a:rPr lang="en-GB" sz="3200" dirty="0"/>
              <a:t> (NPs) are emerging pollutants of concern due to their persistence, mobility, and ability to penetrate biological systems, posing risks to aquatic ecosystems and human health. Their small size and complex interactions in water make detection challenging, often requiring advanced instrumentation. In this work, we present a novel approach combining the removal of polystyrene </a:t>
            </a:r>
            <a:r>
              <a:rPr lang="en-GB" sz="3200" dirty="0" err="1"/>
              <a:t>nanoplastics</a:t>
            </a:r>
            <a:r>
              <a:rPr lang="en-GB" sz="3200" dirty="0"/>
              <a:t> (PSNPs) using </a:t>
            </a:r>
            <a:r>
              <a:rPr lang="en-GB" sz="3200" dirty="0" err="1"/>
              <a:t>Trametes</a:t>
            </a:r>
            <a:r>
              <a:rPr lang="en-GB" sz="3200" dirty="0"/>
              <a:t> versicolor (TRVE) biomass with electrochemical monitoring to evaluate adsorption in real time under different operational conditions.</a:t>
            </a:r>
          </a:p>
        </p:txBody>
      </p:sp>
      <p:sp>
        <p:nvSpPr>
          <p:cNvPr id="41" name="Round Diagonal Corner of Rectangle 40">
            <a:extLst>
              <a:ext uri="{FF2B5EF4-FFF2-40B4-BE49-F238E27FC236}">
                <a16:creationId xmlns:a16="http://schemas.microsoft.com/office/drawing/2014/main" id="{380759F8-D236-3840-8173-A609E6136FFC}"/>
              </a:ext>
            </a:extLst>
          </p:cNvPr>
          <p:cNvSpPr/>
          <p:nvPr/>
        </p:nvSpPr>
        <p:spPr>
          <a:xfrm>
            <a:off x="15220907" y="34938401"/>
            <a:ext cx="16050802" cy="7331850"/>
          </a:xfrm>
          <a:prstGeom prst="round2DiagRect">
            <a:avLst>
              <a:gd name="adj1" fmla="val 16667"/>
              <a:gd name="adj2" fmla="val 0"/>
            </a:avLst>
          </a:prstGeom>
          <a:blipFill>
            <a:blip r:embed="rId14">
              <a:alphaModFix/>
              <a:biLevel thresh="75000"/>
              <a:extLst>
                <a:ext uri="{BEBA8EAE-BF5A-486C-A8C5-ECC9F3942E4B}">
                  <a14:imgProps xmlns:a14="http://schemas.microsoft.com/office/drawing/2010/main">
                    <a14:imgLayer r:embed="rId16">
                      <a14:imgEffect>
                        <a14:saturation sat="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r>
              <a:rPr lang="en-US" sz="4000" b="1" i="1" dirty="0">
                <a:solidFill>
                  <a:schemeClr val="tx1"/>
                </a:solidFill>
              </a:rPr>
              <a:t>Results &amp; Conclusion</a:t>
            </a:r>
            <a:endParaRPr lang="en-US" sz="4000" dirty="0">
              <a:solidFill>
                <a:schemeClr val="tx1"/>
              </a:solidFill>
            </a:endParaRPr>
          </a:p>
          <a:p>
            <a:pPr algn="just"/>
            <a:endParaRPr lang="en-US" sz="3600" dirty="0"/>
          </a:p>
          <a:p>
            <a:pPr algn="just"/>
            <a:r>
              <a:rPr lang="en-GB" sz="3600" dirty="0">
                <a:solidFill>
                  <a:schemeClr val="tx1"/>
                </a:solidFill>
              </a:rPr>
              <a:t>A calibration curve for 6.1 nm PSNPs (0.02–0.8 µg/mL) showed a </a:t>
            </a:r>
            <a:r>
              <a:rPr lang="en-GB" sz="3600" b="1" dirty="0">
                <a:solidFill>
                  <a:srgbClr val="C00000"/>
                </a:solidFill>
              </a:rPr>
              <a:t>15–35% decrease in </a:t>
            </a:r>
            <a:r>
              <a:rPr lang="en-US" sz="3600" b="1" i="1" dirty="0" err="1">
                <a:solidFill>
                  <a:srgbClr val="C00000"/>
                </a:solidFill>
              </a:rPr>
              <a:t>i</a:t>
            </a:r>
            <a:r>
              <a:rPr lang="en-US" sz="3600" b="1" baseline="-25000" dirty="0" err="1">
                <a:solidFill>
                  <a:srgbClr val="C00000"/>
                </a:solidFill>
              </a:rPr>
              <a:t>pa</a:t>
            </a:r>
            <a:r>
              <a:rPr lang="en-GB" sz="3600" b="1" dirty="0">
                <a:solidFill>
                  <a:srgbClr val="C00000"/>
                </a:solidFill>
              </a:rPr>
              <a:t> </a:t>
            </a:r>
            <a:r>
              <a:rPr lang="en-GB" sz="3600" dirty="0">
                <a:solidFill>
                  <a:schemeClr val="tx1"/>
                </a:solidFill>
              </a:rPr>
              <a:t>observed by </a:t>
            </a:r>
            <a:r>
              <a:rPr lang="en-US" sz="3600" dirty="0">
                <a:solidFill>
                  <a:schemeClr val="tx1"/>
                </a:solidFill>
              </a:rPr>
              <a:t>cyclic voltammogram (CV)</a:t>
            </a:r>
            <a:r>
              <a:rPr lang="en-GB" sz="3600" dirty="0">
                <a:solidFill>
                  <a:schemeClr val="tx1"/>
                </a:solidFill>
              </a:rPr>
              <a:t>. Peak current decrease was proportional to PSNP concentration. Addition of 0.05 mg TRVE biomass to 0.8 µg/L PSNP suspension caused </a:t>
            </a:r>
            <a:r>
              <a:rPr lang="en-GB" sz="3600" b="1" dirty="0">
                <a:solidFill>
                  <a:srgbClr val="0070C0"/>
                </a:solidFill>
              </a:rPr>
              <a:t>no </a:t>
            </a:r>
            <a:r>
              <a:rPr lang="en-US" sz="3600" b="1" i="1" dirty="0" err="1">
                <a:solidFill>
                  <a:srgbClr val="0070C0"/>
                </a:solidFill>
              </a:rPr>
              <a:t>i</a:t>
            </a:r>
            <a:r>
              <a:rPr lang="en-US" sz="3600" b="1" baseline="-25000" dirty="0" err="1">
                <a:solidFill>
                  <a:srgbClr val="0070C0"/>
                </a:solidFill>
              </a:rPr>
              <a:t>pa</a:t>
            </a:r>
            <a:r>
              <a:rPr lang="en-GB" sz="3600" b="1" dirty="0">
                <a:solidFill>
                  <a:srgbClr val="0070C0"/>
                </a:solidFill>
              </a:rPr>
              <a:t> decrease, indicating near-complete adsorption </a:t>
            </a:r>
            <a:r>
              <a:rPr lang="en-GB" sz="3600" dirty="0">
                <a:solidFill>
                  <a:schemeClr val="tx1"/>
                </a:solidFill>
              </a:rPr>
              <a:t>and removal. The sensor enabled real-time monitoring without biomass interference. This study demonstrates a portable electrochemical sensor for on-site detection of PSNPs and their sustainable removal from aquatic environments.</a:t>
            </a:r>
            <a:endParaRPr lang="en-US" sz="3600" dirty="0">
              <a:solidFill>
                <a:schemeClr val="tx1"/>
              </a:solidFill>
            </a:endParaRPr>
          </a:p>
        </p:txBody>
      </p:sp>
      <p:sp>
        <p:nvSpPr>
          <p:cNvPr id="43" name="Round Diagonal Corner of Rectangle 42">
            <a:extLst>
              <a:ext uri="{FF2B5EF4-FFF2-40B4-BE49-F238E27FC236}">
                <a16:creationId xmlns:a16="http://schemas.microsoft.com/office/drawing/2014/main" id="{0BE2C2B1-37A9-134D-A330-C146F40443FD}"/>
              </a:ext>
            </a:extLst>
          </p:cNvPr>
          <p:cNvSpPr/>
          <p:nvPr/>
        </p:nvSpPr>
        <p:spPr>
          <a:xfrm>
            <a:off x="10591283" y="22105192"/>
            <a:ext cx="20680426" cy="1894997"/>
          </a:xfrm>
          <a:prstGeom prst="round2DiagRect">
            <a:avLst/>
          </a:prstGeom>
          <a:blipFill>
            <a:blip r:embed="rId17">
              <a:biLevel thresh="75000"/>
              <a:extLst>
                <a:ext uri="{BEBA8EAE-BF5A-486C-A8C5-ECC9F3942E4B}">
                  <a14:imgProps xmlns:a14="http://schemas.microsoft.com/office/drawing/2010/main">
                    <a14:imgLayer r:embed="rId18">
                      <a14:imgEffect>
                        <a14:artisticMarker/>
                      </a14:imgEffect>
                      <a14:imgEffect>
                        <a14:colorTemperature colorTemp="4700"/>
                      </a14:imgEffect>
                      <a14:imgEffect>
                        <a14:saturation sat="400000"/>
                      </a14:imgEffect>
                      <a14:imgEffect>
                        <a14:brightnessContrast contrast="2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pPr algn="just"/>
            <a:r>
              <a:rPr lang="en-US" sz="2800" b="1" i="1" dirty="0">
                <a:solidFill>
                  <a:schemeClr val="tx1"/>
                </a:solidFill>
              </a:rPr>
              <a:t>Detection of </a:t>
            </a:r>
            <a:r>
              <a:rPr lang="en-US" sz="2800" b="1" i="1" dirty="0" err="1">
                <a:solidFill>
                  <a:schemeClr val="tx1"/>
                </a:solidFill>
              </a:rPr>
              <a:t>nanoplastics</a:t>
            </a:r>
            <a:endParaRPr lang="en-US" sz="2800" b="1" i="1" dirty="0">
              <a:solidFill>
                <a:schemeClr val="tx1"/>
              </a:solidFill>
            </a:endParaRPr>
          </a:p>
          <a:p>
            <a:r>
              <a:rPr lang="en-GB" sz="2800" dirty="0">
                <a:solidFill>
                  <a:schemeClr val="tx1"/>
                </a:solidFill>
              </a:rPr>
              <a:t>L-Proline captures PSNPs through binding to surface-immobilized amino groups and electrostatic attraction under positive potential. The adsorbed particles create a blocking layer over the electrode, limiting access of the [Fe(CN)₆]³⁻/[Fe(CN)₆]⁴⁻ probe to the active surface. When TRVE biomass was added, no pore blockade occurred, indicating nearly complete removal of PSNPs from the solution.</a:t>
            </a:r>
          </a:p>
          <a:p>
            <a:pPr lvl="0"/>
            <a:endParaRPr lang="en-GB" sz="2400" dirty="0">
              <a:solidFill>
                <a:schemeClr val="tx1"/>
              </a:solidFill>
            </a:endParaRPr>
          </a:p>
        </p:txBody>
      </p:sp>
      <p:sp>
        <p:nvSpPr>
          <p:cNvPr id="44" name="Round Diagonal Corner of Rectangle 43">
            <a:extLst>
              <a:ext uri="{FF2B5EF4-FFF2-40B4-BE49-F238E27FC236}">
                <a16:creationId xmlns:a16="http://schemas.microsoft.com/office/drawing/2014/main" id="{A1EECFF0-0722-3C42-90D4-4B773C55D55F}"/>
              </a:ext>
            </a:extLst>
          </p:cNvPr>
          <p:cNvSpPr/>
          <p:nvPr/>
        </p:nvSpPr>
        <p:spPr>
          <a:xfrm>
            <a:off x="936172" y="18804190"/>
            <a:ext cx="9046601" cy="5195999"/>
          </a:xfrm>
          <a:prstGeom prst="round2DiagRect">
            <a:avLst/>
          </a:prstGeom>
          <a:blipFill>
            <a:blip r:embed="rId19">
              <a:biLevel thresh="75000"/>
              <a:extLst>
                <a:ext uri="{BEBA8EAE-BF5A-486C-A8C5-ECC9F3942E4B}">
                  <a14:imgProps xmlns:a14="http://schemas.microsoft.com/office/drawing/2010/main">
                    <a14:imgLayer r:embed="rId20">
                      <a14:imgEffect>
                        <a14:colorTemperature colorTemp="4700"/>
                      </a14:imgEffect>
                      <a14:imgEffect>
                        <a14:brightnessContrast contrast="20000"/>
                      </a14:imgEffect>
                    </a14:imgLayer>
                  </a14:imgProps>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just"/>
            <a:endParaRPr lang="en-US" sz="2800" b="1" i="1" dirty="0">
              <a:solidFill>
                <a:srgbClr val="FF319A"/>
              </a:solidFill>
            </a:endParaRPr>
          </a:p>
          <a:p>
            <a:r>
              <a:rPr lang="en-US" sz="2800" b="1" i="1" dirty="0">
                <a:solidFill>
                  <a:schemeClr val="tx1"/>
                </a:solidFill>
              </a:rPr>
              <a:t>Sensor preparation</a:t>
            </a:r>
            <a:endParaRPr lang="en-US" sz="2800" dirty="0">
              <a:solidFill>
                <a:schemeClr val="tx1"/>
              </a:solidFill>
            </a:endParaRPr>
          </a:p>
          <a:p>
            <a:pPr algn="just"/>
            <a:r>
              <a:rPr lang="en-GB" sz="2800" dirty="0"/>
              <a:t>The sensor is based on Au screen-printed electrode (SPE) modified with mesoporous silica thin film by electro-assisted deposition, followed by functionalization with epoxy-silane and L-Proline </a:t>
            </a:r>
            <a:r>
              <a:rPr lang="en-US" sz="2800" dirty="0"/>
              <a:t>[3,4].</a:t>
            </a:r>
            <a:r>
              <a:rPr lang="en-GB" sz="2800" dirty="0"/>
              <a:t> Detection relies on PSNP binding to amino groups and electrostatic attraction under positive potential. The optimal accumulation potential was +0.6 V, determined in 5 mM HCF by cyclic voltammetry (CV).</a:t>
            </a:r>
          </a:p>
          <a:p>
            <a:pPr lvl="0"/>
            <a:endParaRPr lang="en-GB" sz="2400" dirty="0">
              <a:solidFill>
                <a:schemeClr val="tx1"/>
              </a:solidFill>
            </a:endParaRPr>
          </a:p>
        </p:txBody>
      </p:sp>
      <p:pic>
        <p:nvPicPr>
          <p:cNvPr id="3" name="Picture 2">
            <a:extLst>
              <a:ext uri="{FF2B5EF4-FFF2-40B4-BE49-F238E27FC236}">
                <a16:creationId xmlns:a16="http://schemas.microsoft.com/office/drawing/2014/main" id="{413C39CC-6E1A-CE49-96FF-91D404D80C0F}"/>
              </a:ext>
            </a:extLst>
          </p:cNvPr>
          <p:cNvPicPr>
            <a:picLocks noChangeAspect="1"/>
          </p:cNvPicPr>
          <p:nvPr/>
        </p:nvPicPr>
        <p:blipFill>
          <a:blip r:embed="rId21"/>
          <a:stretch>
            <a:fillRect/>
          </a:stretch>
        </p:blipFill>
        <p:spPr>
          <a:xfrm>
            <a:off x="23570479" y="423155"/>
            <a:ext cx="7701230" cy="9029038"/>
          </a:xfrm>
          <a:prstGeom prst="rect">
            <a:avLst/>
          </a:prstGeom>
          <a:ln>
            <a:solidFill>
              <a:schemeClr val="tx1"/>
            </a:solidFill>
          </a:ln>
        </p:spPr>
      </p:pic>
      <p:sp>
        <p:nvSpPr>
          <p:cNvPr id="24" name="Round Diagonal Corner of Rectangle 23">
            <a:extLst>
              <a:ext uri="{FF2B5EF4-FFF2-40B4-BE49-F238E27FC236}">
                <a16:creationId xmlns:a16="http://schemas.microsoft.com/office/drawing/2014/main" id="{396FF5B0-FF67-AD4A-8D05-7BACFD4DBEC4}"/>
              </a:ext>
            </a:extLst>
          </p:cNvPr>
          <p:cNvSpPr/>
          <p:nvPr/>
        </p:nvSpPr>
        <p:spPr>
          <a:xfrm>
            <a:off x="10591283" y="21169167"/>
            <a:ext cx="20641970" cy="55830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500" b="1" dirty="0">
                <a:solidFill>
                  <a:srgbClr val="C00000"/>
                </a:solidFill>
              </a:rPr>
              <a:t>Fig. 1</a:t>
            </a:r>
            <a:r>
              <a:rPr lang="en-US" sz="2500" dirty="0">
                <a:solidFill>
                  <a:srgbClr val="C00000"/>
                </a:solidFill>
              </a:rPr>
              <a:t> </a:t>
            </a:r>
            <a:r>
              <a:rPr lang="en-GB" sz="2600" dirty="0">
                <a:solidFill>
                  <a:schemeClr val="tx1"/>
                </a:solidFill>
              </a:rPr>
              <a:t>PSNPs detection via pore blocking on functionalized Au-SPE and their removal by fungal biomass, preserving the electrochemical signal.</a:t>
            </a:r>
          </a:p>
        </p:txBody>
      </p:sp>
      <p:sp>
        <p:nvSpPr>
          <p:cNvPr id="25" name="Round Diagonal Corner of Rectangle 24">
            <a:extLst>
              <a:ext uri="{FF2B5EF4-FFF2-40B4-BE49-F238E27FC236}">
                <a16:creationId xmlns:a16="http://schemas.microsoft.com/office/drawing/2014/main" id="{33C01E00-6F84-954A-9D01-796098C9E0A0}"/>
              </a:ext>
            </a:extLst>
          </p:cNvPr>
          <p:cNvSpPr/>
          <p:nvPr/>
        </p:nvSpPr>
        <p:spPr>
          <a:xfrm>
            <a:off x="936172" y="33467570"/>
            <a:ext cx="30297081" cy="107507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en-US" sz="2500" b="1" dirty="0">
                <a:solidFill>
                  <a:srgbClr val="C00000"/>
                </a:solidFill>
              </a:rPr>
              <a:t>Fig. 2</a:t>
            </a:r>
            <a:r>
              <a:rPr lang="en-US" sz="2500" dirty="0">
                <a:solidFill>
                  <a:srgbClr val="C00000"/>
                </a:solidFill>
              </a:rPr>
              <a:t> </a:t>
            </a:r>
            <a:r>
              <a:rPr lang="en-GB" sz="2500" dirty="0"/>
              <a:t>A) CV for the 1th cycle during measurements with the addition of different concentrations of PSNPs; B) CV for the 1</a:t>
            </a:r>
            <a:r>
              <a:rPr lang="en-GB" sz="2500" baseline="30000" dirty="0"/>
              <a:t>th</a:t>
            </a:r>
            <a:r>
              <a:rPr lang="en-GB" sz="2500" dirty="0"/>
              <a:t> and 5</a:t>
            </a:r>
            <a:r>
              <a:rPr lang="en-GB" sz="2500" baseline="30000" dirty="0"/>
              <a:t>th</a:t>
            </a:r>
            <a:r>
              <a:rPr lang="en-GB" sz="2500" dirty="0"/>
              <a:t> cycle for measurements with and without the addition of fungal biomass in a solution containing PSNPs.</a:t>
            </a:r>
          </a:p>
        </p:txBody>
      </p:sp>
      <p:pic>
        <p:nvPicPr>
          <p:cNvPr id="7" name="Picture 6">
            <a:extLst>
              <a:ext uri="{FF2B5EF4-FFF2-40B4-BE49-F238E27FC236}">
                <a16:creationId xmlns:a16="http://schemas.microsoft.com/office/drawing/2014/main" id="{063E06A2-610F-844D-92A4-519A608D5665}"/>
              </a:ext>
            </a:extLst>
          </p:cNvPr>
          <p:cNvPicPr>
            <a:picLocks noChangeAspect="1"/>
          </p:cNvPicPr>
          <p:nvPr/>
        </p:nvPicPr>
        <p:blipFill>
          <a:blip r:embed="rId22">
            <a:extLst>
              <a:ext uri="{BEBA8EAE-BF5A-486C-A8C5-ECC9F3942E4B}">
                <a14:imgProps xmlns:a14="http://schemas.microsoft.com/office/drawing/2010/main">
                  <a14:imgLayer r:embed="rId23">
                    <a14:imgEffect>
                      <a14:sharpenSoften amount="50000"/>
                    </a14:imgEffect>
                  </a14:imgLayer>
                </a14:imgProps>
              </a:ext>
            </a:extLst>
          </a:blip>
          <a:stretch>
            <a:fillRect/>
          </a:stretch>
        </p:blipFill>
        <p:spPr>
          <a:xfrm>
            <a:off x="936172" y="24278175"/>
            <a:ext cx="30297081" cy="9189395"/>
          </a:xfrm>
          <a:prstGeom prst="rect">
            <a:avLst/>
          </a:prstGeom>
          <a:ln>
            <a:solidFill>
              <a:schemeClr val="tx1"/>
            </a:solidFill>
          </a:ln>
        </p:spPr>
      </p:pic>
      <p:sp>
        <p:nvSpPr>
          <p:cNvPr id="9" name="TextBox 8">
            <a:extLst>
              <a:ext uri="{FF2B5EF4-FFF2-40B4-BE49-F238E27FC236}">
                <a16:creationId xmlns:a16="http://schemas.microsoft.com/office/drawing/2014/main" id="{88914D6F-5949-5548-AFB6-2B4228616593}"/>
              </a:ext>
            </a:extLst>
          </p:cNvPr>
          <p:cNvSpPr txBox="1"/>
          <p:nvPr/>
        </p:nvSpPr>
        <p:spPr>
          <a:xfrm>
            <a:off x="2677886" y="24656143"/>
            <a:ext cx="1371600" cy="1107996"/>
          </a:xfrm>
          <a:prstGeom prst="rect">
            <a:avLst/>
          </a:prstGeom>
          <a:noFill/>
        </p:spPr>
        <p:txBody>
          <a:bodyPr wrap="square" rtlCol="0">
            <a:spAutoFit/>
          </a:bodyPr>
          <a:lstStyle/>
          <a:p>
            <a:pPr algn="ctr"/>
            <a:r>
              <a:rPr lang="en-US" sz="6600" b="1" dirty="0"/>
              <a:t>A</a:t>
            </a:r>
          </a:p>
        </p:txBody>
      </p:sp>
      <p:sp>
        <p:nvSpPr>
          <p:cNvPr id="26" name="TextBox 25">
            <a:extLst>
              <a:ext uri="{FF2B5EF4-FFF2-40B4-BE49-F238E27FC236}">
                <a16:creationId xmlns:a16="http://schemas.microsoft.com/office/drawing/2014/main" id="{4EAC5E3F-7706-2D48-A772-D82B96E84653}"/>
              </a:ext>
            </a:extLst>
          </p:cNvPr>
          <p:cNvSpPr txBox="1"/>
          <p:nvPr/>
        </p:nvSpPr>
        <p:spPr>
          <a:xfrm>
            <a:off x="17460686" y="24618622"/>
            <a:ext cx="1371600" cy="1107996"/>
          </a:xfrm>
          <a:prstGeom prst="rect">
            <a:avLst/>
          </a:prstGeom>
          <a:noFill/>
        </p:spPr>
        <p:txBody>
          <a:bodyPr wrap="square" rtlCol="0">
            <a:spAutoFit/>
          </a:bodyPr>
          <a:lstStyle/>
          <a:p>
            <a:pPr algn="ctr"/>
            <a:r>
              <a:rPr lang="en-US" sz="6600" b="1" dirty="0"/>
              <a:t>B</a:t>
            </a:r>
          </a:p>
        </p:txBody>
      </p:sp>
    </p:spTree>
    <p:extLst>
      <p:ext uri="{BB962C8B-B14F-4D97-AF65-F5344CB8AC3E}">
        <p14:creationId xmlns:p14="http://schemas.microsoft.com/office/powerpoint/2010/main" val="3014723001"/>
      </p:ext>
    </p:extLst>
  </p:cSld>
  <p:clrMapOvr>
    <a:masterClrMapping/>
  </p:clrMapOvr>
</p:sld>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17858</TotalTime>
  <Words>1543</Words>
  <Application>Microsoft Macintosh PowerPoint</Application>
  <PresentationFormat>Custom</PresentationFormat>
  <Paragraphs>65</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Officeova tema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ZOTLER, MATEJA</dc:creator>
  <cp:lastModifiedBy>Tia Kralj</cp:lastModifiedBy>
  <cp:revision>207</cp:revision>
  <dcterms:created xsi:type="dcterms:W3CDTF">2023-09-12T14:17:36Z</dcterms:created>
  <dcterms:modified xsi:type="dcterms:W3CDTF">2025-09-02T20:20:00Z</dcterms:modified>
</cp:coreProperties>
</file>